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256" r:id="rId3"/>
    <p:sldId id="359" r:id="rId5"/>
    <p:sldId id="360" r:id="rId6"/>
    <p:sldId id="362" r:id="rId7"/>
    <p:sldId id="363" r:id="rId8"/>
    <p:sldId id="364" r:id="rId9"/>
    <p:sldId id="365" r:id="rId10"/>
    <p:sldId id="366" r:id="rId11"/>
    <p:sldId id="367" r:id="rId12"/>
    <p:sldId id="368" r:id="rId13"/>
    <p:sldId id="369" r:id="rId14"/>
    <p:sldId id="370" r:id="rId15"/>
    <p:sldId id="414" r:id="rId16"/>
    <p:sldId id="356" r:id="rId17"/>
    <p:sldId id="258" r:id="rId18"/>
    <p:sldId id="298" r:id="rId19"/>
    <p:sldId id="261" r:id="rId20"/>
    <p:sldId id="299" r:id="rId21"/>
    <p:sldId id="358" r:id="rId22"/>
    <p:sldId id="357" r:id="rId23"/>
    <p:sldId id="325" r:id="rId24"/>
    <p:sldId id="268" r:id="rId25"/>
    <p:sldId id="304" r:id="rId26"/>
    <p:sldId id="343" r:id="rId27"/>
    <p:sldId id="335" r:id="rId28"/>
    <p:sldId id="344" r:id="rId29"/>
    <p:sldId id="336" r:id="rId30"/>
    <p:sldId id="337" r:id="rId31"/>
    <p:sldId id="345" r:id="rId32"/>
    <p:sldId id="338" r:id="rId33"/>
    <p:sldId id="347" r:id="rId34"/>
    <p:sldId id="339" r:id="rId35"/>
    <p:sldId id="271" r:id="rId36"/>
    <p:sldId id="273" r:id="rId37"/>
    <p:sldId id="349" r:id="rId38"/>
    <p:sldId id="340" r:id="rId39"/>
    <p:sldId id="350" r:id="rId40"/>
    <p:sldId id="351" r:id="rId41"/>
    <p:sldId id="311" r:id="rId42"/>
    <p:sldId id="354" r:id="rId43"/>
    <p:sldId id="353" r:id="rId44"/>
    <p:sldId id="312" r:id="rId45"/>
    <p:sldId id="352" r:id="rId46"/>
    <p:sldId id="309" r:id="rId47"/>
    <p:sldId id="327" r:id="rId48"/>
    <p:sldId id="348" r:id="rId49"/>
    <p:sldId id="415" r:id="rId50"/>
    <p:sldId id="263" r:id="rId51"/>
  </p:sldIdLst>
  <p:sldSz cx="9144000" cy="6858000" type="screen4x3"/>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4B0F0"/>
    <a:srgbClr val="464DD9"/>
    <a:srgbClr val="BDD7EE"/>
    <a:srgbClr val="A50021"/>
    <a:srgbClr val="7030A0"/>
    <a:srgbClr val="5B9BD5"/>
    <a:srgbClr val="D5A6DF"/>
    <a:srgbClr val="FF91C8"/>
    <a:srgbClr val="99CC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693" autoAdjust="0"/>
    <p:restoredTop sz="93883" autoAdjust="0"/>
  </p:normalViewPr>
  <p:slideViewPr>
    <p:cSldViewPr snapToGrid="0">
      <p:cViewPr varScale="1">
        <p:scale>
          <a:sx n="88" d="100"/>
          <a:sy n="88" d="100"/>
        </p:scale>
        <p:origin x="464" y="18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5" Type="http://schemas.openxmlformats.org/officeDocument/2006/relationships/tags" Target="tags/tag1.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264AA-669E-4804-A1D5-94FA36B6DCC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DC56F0-BEE5-4715-8E33-DABC78619DE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DC56F0-BEE5-4715-8E33-DABC78619DE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This</a:t>
            </a:r>
            <a:r>
              <a:rPr lang="en-US" altLang="zh-CN" baseline="0" dirty="0"/>
              <a:t> section correspond to Sec. 2.1 of the text book</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2.2 &amp; 2.3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2.4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CEBE31F-852E-4C21-A5BF-45A621D063B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2DDD6D4-6C22-42E4-BD00-B5AB433AEB75}"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FD0094D1-277E-4F0D-A9D3-6C723ED9405F}"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360045">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fld id="{5A2D8B5D-A758-4441-AB52-89DDE7AF36E5}"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38318" y="6492875"/>
            <a:ext cx="775255" cy="365125"/>
          </a:xfrm>
        </p:spPr>
        <p:txBody>
          <a:bodyPr/>
          <a:lstStyle>
            <a:lvl1pPr algn="ctr">
              <a:defRPr/>
            </a:lvl1pPr>
          </a:lstStyle>
          <a:p>
            <a:fld id="{EB792F4E-54C0-4D36-B331-9C6FCFE9A340}"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1CD77614-659B-42BB-94D6-453193BCDAC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6079A146-8CD6-4CAA-B3D3-2C21DC42388C}"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9636B5B9-9CF5-47F0-9553-3F68E4080617}"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B792F4E-54C0-4D36-B331-9C6FCFE9A34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CA754A2-9B8A-4D21-BA10-2D4311C5CCE9}"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81895-D564-41D2-A6FC-FB534A168770}"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52D9337D-A0CC-4C7E-87C9-35D7F76F26E6}"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BA811D75-C662-4506-9923-F360C490CD83}"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121" y="95705"/>
            <a:ext cx="7886700" cy="532945"/>
          </a:xfrm>
          <a:prstGeom prst="rect">
            <a:avLst/>
          </a:prstGeom>
          <a:noFill/>
        </p:spPr>
        <p:txBody>
          <a:bodyPr/>
          <a:lstStyle/>
          <a:p>
            <a:pPr marL="0" lvl="0"/>
            <a:r>
              <a:rPr lang="zh-CN" altLang="en-US" dirty="0"/>
              <a:t>单击此处编辑母版标题样式</a:t>
            </a:r>
            <a:endParaRPr lang="en-US" dirty="0"/>
          </a:p>
        </p:txBody>
      </p:sp>
      <p:sp>
        <p:nvSpPr>
          <p:cNvPr id="3" name="Text Placeholder 2"/>
          <p:cNvSpPr>
            <a:spLocks noGrp="1"/>
          </p:cNvSpPr>
          <p:nvPr>
            <p:ph type="body" idx="1"/>
          </p:nvPr>
        </p:nvSpPr>
        <p:spPr>
          <a:xfrm>
            <a:off x="628650" y="1316831"/>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4204977B-C4EC-482F-96C1-0349DC329330}" type="datetime1">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Slide Number Placeholder 5"/>
          <p:cNvSpPr>
            <a:spLocks noGrp="1"/>
          </p:cNvSpPr>
          <p:nvPr>
            <p:ph type="sldNum" sz="quarter" idx="4"/>
          </p:nvPr>
        </p:nvSpPr>
        <p:spPr>
          <a:xfrm>
            <a:off x="8451988" y="6492875"/>
            <a:ext cx="762828" cy="365125"/>
          </a:xfrm>
          <a:prstGeom prst="rect">
            <a:avLst/>
          </a:prstGeom>
        </p:spPr>
        <p:txBody>
          <a:bodyPr vert="horz" lIns="91440" tIns="45720" rIns="91440" bIns="45720" rtlCol="0" anchor="ctr"/>
          <a:lstStyle>
            <a:lvl1pPr algn="ctr">
              <a:defRPr sz="1600" b="1">
                <a:solidFill>
                  <a:schemeClr val="tx1"/>
                </a:solidFill>
                <a:latin typeface="微软雅黑" panose="020B0503020204020204" pitchFamily="34" charset="-122"/>
                <a:ea typeface="微软雅黑" panose="020B0503020204020204" pitchFamily="34" charset="-122"/>
              </a:defRPr>
            </a:lvl1pPr>
          </a:lstStyle>
          <a:p>
            <a:fld id="{EB792F4E-54C0-4D36-B331-9C6FCFE9A340}" type="slidenum">
              <a:rPr lang="zh-CN" altLang="en-US" smtClean="0"/>
            </a:fld>
            <a:endParaRPr lang="zh-CN" altLang="en-US"/>
          </a:p>
        </p:txBody>
      </p:sp>
      <p:sp>
        <p:nvSpPr>
          <p:cNvPr id="8" name="矩形 7"/>
          <p:cNvSpPr/>
          <p:nvPr userDrawn="1"/>
        </p:nvSpPr>
        <p:spPr>
          <a:xfrm>
            <a:off x="7835710" y="144689"/>
            <a:ext cx="1355499" cy="369332"/>
          </a:xfrm>
          <a:prstGeom prst="rect">
            <a:avLst/>
          </a:prstGeom>
        </p:spPr>
        <p:txBody>
          <a:bodyPr wrap="non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VCC@SZU</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lang="en-US" altLang="en-US" sz="3200" b="1" kern="12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defRPr>
      </a:lvl1pPr>
    </p:titleStyle>
    <p:bodyStyle>
      <a:lvl1pPr marL="228600" indent="-360045" algn="l" defTabSz="914400" rtl="0" eaLnBrk="1" latinLnBrk="0" hangingPunct="1">
        <a:lnSpc>
          <a:spcPct val="90000"/>
        </a:lnSpc>
        <a:spcBef>
          <a:spcPts val="1000"/>
        </a:spcBef>
        <a:buClr>
          <a:srgbClr val="94003F"/>
        </a:buClr>
        <a:buSzPct val="70000"/>
        <a:buFont typeface="Wingdings" panose="05000000000000000000" pitchFamily="2" charset="2"/>
        <a:buChar char="u"/>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emf"/><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emf"/></Relationships>
</file>

<file path=ppt/slides/_rels/slide12.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image" Target="../media/image25.emf"/><Relationship Id="rId5" Type="http://schemas.openxmlformats.org/officeDocument/2006/relationships/image" Target="../media/image21.emf"/><Relationship Id="rId4" Type="http://schemas.openxmlformats.org/officeDocument/2006/relationships/image" Target="../media/image42.emf"/><Relationship Id="rId3" Type="http://schemas.openxmlformats.org/officeDocument/2006/relationships/image" Target="../media/image41.emf"/><Relationship Id="rId2" Type="http://schemas.openxmlformats.org/officeDocument/2006/relationships/image" Target="../media/image40.png"/><Relationship Id="rId11" Type="http://schemas.openxmlformats.org/officeDocument/2006/relationships/slideLayout" Target="../slideLayouts/slideLayout2.xml"/><Relationship Id="rId10" Type="http://schemas.openxmlformats.org/officeDocument/2006/relationships/image" Target="../media/image46.png"/><Relationship Id="rId1" Type="http://schemas.openxmlformats.org/officeDocument/2006/relationships/image" Target="../media/image39.png"/></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1.bin"/><Relationship Id="rId8" Type="http://schemas.openxmlformats.org/officeDocument/2006/relationships/image" Target="../media/image47.png"/><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5.emf"/><Relationship Id="rId3" Type="http://schemas.openxmlformats.org/officeDocument/2006/relationships/image" Target="../media/image21.emf"/><Relationship Id="rId2" Type="http://schemas.openxmlformats.org/officeDocument/2006/relationships/image" Target="../media/image41.emf"/><Relationship Id="rId14" Type="http://schemas.openxmlformats.org/officeDocument/2006/relationships/vmlDrawing" Target="../drawings/vmlDrawing1.vml"/><Relationship Id="rId13" Type="http://schemas.openxmlformats.org/officeDocument/2006/relationships/slideLayout" Target="../slideLayouts/slideLayout2.xml"/><Relationship Id="rId12" Type="http://schemas.openxmlformats.org/officeDocument/2006/relationships/image" Target="../media/image49.wmf"/><Relationship Id="rId11" Type="http://schemas.openxmlformats.org/officeDocument/2006/relationships/oleObject" Target="../embeddings/oleObject2.bin"/><Relationship Id="rId10" Type="http://schemas.openxmlformats.org/officeDocument/2006/relationships/image" Target="../media/image48.wmf"/><Relationship Id="rId1" Type="http://schemas.openxmlformats.org/officeDocument/2006/relationships/image" Target="../media/image40.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emf"/></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image" Target="../media/image60.em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em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emf"/></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emf"/></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image" Target="../media/image65.emf"/></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emf"/><Relationship Id="rId1" Type="http://schemas.openxmlformats.org/officeDocument/2006/relationships/image" Target="../media/image71.emf"/></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3.emf"/><Relationship Id="rId2" Type="http://schemas.openxmlformats.org/officeDocument/2006/relationships/image" Target="../media/image66.emf"/><Relationship Id="rId1" Type="http://schemas.openxmlformats.org/officeDocument/2006/relationships/image" Target="../media/image72.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5.emf"/><Relationship Id="rId2" Type="http://schemas.openxmlformats.org/officeDocument/2006/relationships/image" Target="../media/image73.emf"/><Relationship Id="rId1"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emf"/><Relationship Id="rId1" Type="http://schemas.openxmlformats.org/officeDocument/2006/relationships/image" Target="../media/image67.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emf"/><Relationship Id="rId1"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emf"/><Relationship Id="rId1" Type="http://schemas.openxmlformats.org/officeDocument/2006/relationships/image" Target="../media/image79.pn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0.emf"/><Relationship Id="rId4" Type="http://schemas.openxmlformats.org/officeDocument/2006/relationships/image" Target="../media/image84.emf"/><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image" Target="../media/image81.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2.emf"/><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image" Target="../media/image89.emf"/></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6.emf"/><Relationship Id="rId3" Type="http://schemas.openxmlformats.org/officeDocument/2006/relationships/image" Target="../media/image95.emf"/><Relationship Id="rId2" Type="http://schemas.openxmlformats.org/officeDocument/2006/relationships/image" Target="../media/image94.png"/><Relationship Id="rId1" Type="http://schemas.openxmlformats.org/officeDocument/2006/relationships/image" Target="../media/image9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8.png"/><Relationship Id="rId1" Type="http://schemas.openxmlformats.org/officeDocument/2006/relationships/image" Target="../media/image9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1.emf"/><Relationship Id="rId1" Type="http://schemas.openxmlformats.org/officeDocument/2006/relationships/image" Target="../media/image100.emf"/></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emf"/><Relationship Id="rId3" Type="http://schemas.openxmlformats.org/officeDocument/2006/relationships/image" Target="../media/image78.emf"/><Relationship Id="rId2" Type="http://schemas.openxmlformats.org/officeDocument/2006/relationships/image" Target="../media/image103.png"/><Relationship Id="rId1" Type="http://schemas.openxmlformats.org/officeDocument/2006/relationships/image" Target="../media/image10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emf"/></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78.emf"/></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15.jpeg"/><Relationship Id="rId4" Type="http://schemas.openxmlformats.org/officeDocument/2006/relationships/image" Target="../media/image114.png"/><Relationship Id="rId3" Type="http://schemas.openxmlformats.org/officeDocument/2006/relationships/hyperlink" Target="http://csse.szu.edu.cn/staff/ruizhenhu/" TargetMode="External"/><Relationship Id="rId2" Type="http://schemas.openxmlformats.org/officeDocument/2006/relationships/image" Target="../media/image3.emf"/><Relationship Id="rId1" Type="http://schemas.openxmlformats.org/officeDocument/2006/relationships/image" Target="../media/image113.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emf"/><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emf"/><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image" Target="../media/image18.emf"/></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5.emf"/><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emf"/><Relationship Id="rId1" Type="http://schemas.openxmlformats.org/officeDocument/2006/relationships/image" Target="../media/image26.emf"/></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7" name="图片 10"/>
          <p:cNvPicPr>
            <a:picLocks noChangeAspect="1"/>
          </p:cNvPicPr>
          <p:nvPr/>
        </p:nvPicPr>
        <p:blipFill>
          <a:blip r:embed="rId2"/>
          <a:stretch>
            <a:fillRect/>
          </a:stretch>
        </p:blipFill>
        <p:spPr>
          <a:xfrm>
            <a:off x="199988" y="207807"/>
            <a:ext cx="972064" cy="972064"/>
          </a:xfrm>
          <a:prstGeom prst="rect">
            <a:avLst/>
          </a:prstGeom>
        </p:spPr>
      </p:pic>
      <p:pic>
        <p:nvPicPr>
          <p:cNvPr id="9" name="图片 2"/>
          <p:cNvPicPr>
            <a:picLocks noChangeAspect="1"/>
          </p:cNvPicPr>
          <p:nvPr/>
        </p:nvPicPr>
        <p:blipFill>
          <a:blip r:embed="rId3"/>
          <a:stretch>
            <a:fillRect/>
          </a:stretch>
        </p:blipFill>
        <p:spPr>
          <a:xfrm>
            <a:off x="1155576" y="3086551"/>
            <a:ext cx="7156402" cy="539088"/>
          </a:xfrm>
          <a:prstGeom prst="rect">
            <a:avLst/>
          </a:prstGeom>
        </p:spPr>
      </p:pic>
      <p:sp>
        <p:nvSpPr>
          <p:cNvPr id="12" name="文本框 3"/>
          <p:cNvSpPr txBox="1"/>
          <p:nvPr/>
        </p:nvSpPr>
        <p:spPr>
          <a:xfrm>
            <a:off x="1287380" y="1688450"/>
            <a:ext cx="7109639" cy="1477328"/>
          </a:xfrm>
          <a:prstGeom prst="rect">
            <a:avLst/>
          </a:prstGeom>
          <a:noFill/>
        </p:spPr>
        <p:txBody>
          <a:bodyPr wrap="none" rtlCol="0">
            <a:spAutoFit/>
          </a:bodyPr>
          <a:lstStyle/>
          <a:p>
            <a:r>
              <a:rPr lang="zh-CN" altLang="en-US" sz="9000" b="1" dirty="0">
                <a:solidFill>
                  <a:srgbClr val="94003F"/>
                </a:solidFill>
                <a:latin typeface="微软雅黑" panose="020B0503020204020204" pitchFamily="34" charset="-122"/>
                <a:ea typeface="微软雅黑" panose="020B0503020204020204" pitchFamily="34" charset="-122"/>
              </a:rPr>
              <a:t>计算机图形学</a:t>
            </a:r>
            <a:endParaRPr lang="zh-CN" altLang="en-US" sz="9000" b="1" dirty="0">
              <a:solidFill>
                <a:srgbClr val="94003F"/>
              </a:solidFill>
              <a:latin typeface="微软雅黑" panose="020B0503020204020204" pitchFamily="34" charset="-122"/>
              <a:ea typeface="微软雅黑" panose="020B0503020204020204" pitchFamily="34" charset="-122"/>
            </a:endParaRPr>
          </a:p>
        </p:txBody>
      </p:sp>
      <p:sp>
        <p:nvSpPr>
          <p:cNvPr id="13" name="矩形 6"/>
          <p:cNvSpPr/>
          <p:nvPr/>
        </p:nvSpPr>
        <p:spPr>
          <a:xfrm>
            <a:off x="3711120" y="4100410"/>
            <a:ext cx="2262158" cy="923330"/>
          </a:xfrm>
          <a:prstGeom prst="rect">
            <a:avLst/>
          </a:prstGeom>
        </p:spPr>
        <p:txBody>
          <a:bodyPr wrap="none">
            <a:spAutoFit/>
          </a:bodyPr>
          <a:lstStyle/>
          <a:p>
            <a:pPr algn="ctr"/>
            <a:r>
              <a:rPr lang="zh-CN" altLang="en-US" sz="5400" dirty="0">
                <a:latin typeface="叶根友刀锋黑草" panose="02010601030101010101" pitchFamily="2" charset="-122"/>
                <a:ea typeface="叶根友刀锋黑草" panose="02010601030101010101" pitchFamily="2" charset="-122"/>
              </a:rPr>
              <a:t>胡瑞珍</a:t>
            </a:r>
            <a:endParaRPr lang="zh-CN" altLang="en-US" sz="5400" dirty="0">
              <a:latin typeface="叶根友刀锋黑草" panose="02010601030101010101" pitchFamily="2" charset="-122"/>
              <a:ea typeface="叶根友刀锋黑草" panose="02010601030101010101" pitchFamily="2" charset="-122"/>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6282" y="207808"/>
            <a:ext cx="972064" cy="9720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透视投影矩阵</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a:buClr>
                    <a:srgbClr val="94003F"/>
                  </a:buClr>
                </a:pPr>
                <a:r>
                  <a:rPr lang="zh-CN" altLang="en-US" dirty="0"/>
                  <a:t>视见体函数的矩阵</a:t>
                </a:r>
                <a:r>
                  <a:rPr lang="en-US" altLang="zh-CN" dirty="0"/>
                  <a:t>?</a:t>
                </a:r>
                <a:endParaRPr lang="en-US" altLang="zh-CN" dirty="0"/>
              </a:p>
              <a:p>
                <a:pPr lvl="1">
                  <a:buClr>
                    <a:schemeClr val="tx1"/>
                  </a:buClr>
                </a:pPr>
                <a:r>
                  <a:rPr lang="zh-CN" altLang="en-US" dirty="0">
                    <a:solidFill>
                      <a:srgbClr val="0000FF"/>
                    </a:solidFill>
                  </a:rPr>
                  <a:t>错切变换</a:t>
                </a:r>
                <a:r>
                  <a:rPr lang="zh-CN" altLang="en-US" dirty="0"/>
                  <a:t>：把不对称棱台变成对称</a:t>
                </a:r>
                <a:r>
                  <a:rPr lang="en-US" altLang="zh-CN" dirty="0"/>
                  <a:t>+</a:t>
                </a:r>
                <a:r>
                  <a:rPr lang="zh-CN" altLang="en-US" dirty="0"/>
                  <a:t>对称平面过原点</a:t>
                </a:r>
                <a:endParaRPr lang="en-US" altLang="zh-CN" dirty="0"/>
              </a:p>
              <a:p>
                <a:pPr lvl="1">
                  <a:buClr>
                    <a:schemeClr val="tx1"/>
                  </a:buClr>
                </a:pPr>
                <a:endParaRPr lang="en-US" altLang="zh-CN" dirty="0"/>
              </a:p>
              <a:p>
                <a:pPr lvl="1">
                  <a:buClr>
                    <a:schemeClr val="tx1"/>
                  </a:buClr>
                </a:pPr>
                <a:endParaRPr lang="en-US" altLang="zh-CN" dirty="0"/>
              </a:p>
              <a:p>
                <a:pPr lvl="1">
                  <a:buClr>
                    <a:schemeClr val="tx1"/>
                  </a:buClr>
                </a:pPr>
                <a:r>
                  <a:rPr lang="zh-CN" altLang="en-US" dirty="0">
                    <a:solidFill>
                      <a:srgbClr val="0000FF"/>
                    </a:solidFill>
                  </a:rPr>
                  <a:t>缩放变换</a:t>
                </a:r>
                <a:r>
                  <a:rPr lang="zh-CN" altLang="en-US" dirty="0"/>
                  <a:t>：把棱台的侧面变成</a:t>
                </a:r>
                <a14:m>
                  <m:oMath xmlns:m="http://schemas.openxmlformats.org/officeDocument/2006/math">
                    <m:r>
                      <a:rPr lang="en-US" altLang="zh-CN" i="1">
                        <a:latin typeface="Cambria Math" panose="02040503050406030204" charset="0"/>
                      </a:rPr>
                      <m:t>𝑥</m:t>
                    </m:r>
                    <m:r>
                      <a:rPr lang="en-US" altLang="zh-CN" i="1">
                        <a:latin typeface="Cambria Math" panose="02040503050406030204" charset="0"/>
                      </a:rPr>
                      <m:t>=±</m:t>
                    </m:r>
                    <m:r>
                      <a:rPr lang="en-US" altLang="zh-CN" i="1">
                        <a:latin typeface="Cambria Math" panose="02040503050406030204" charset="0"/>
                        <a:ea typeface="Cambria Math" panose="02040503050406030204" charset="0"/>
                        <a:cs typeface="Cambria Math" panose="02040503050406030204" charset="0"/>
                      </a:rPr>
                      <m:t>𝑧</m:t>
                    </m:r>
                  </m:oMath>
                </a14:m>
                <a:r>
                  <a:rPr lang="zh-CN" altLang="en-US" dirty="0">
                    <a:ea typeface="Cambria Math" panose="02040503050406030204" charset="0"/>
                    <a:cs typeface="Cambria Math" panose="02040503050406030204" charset="0"/>
                  </a:rPr>
                  <a:t>和</a:t>
                </a:r>
                <a14:m>
                  <m:oMath xmlns:m="http://schemas.openxmlformats.org/officeDocument/2006/math">
                    <m:r>
                      <a:rPr lang="en-US" altLang="zh-CN" b="0" i="1" dirty="0" smtClean="0">
                        <a:latin typeface="Cambria Math" panose="02040503050406030204" charset="0"/>
                        <a:ea typeface="Cambria Math" panose="02040503050406030204" charset="0"/>
                        <a:cs typeface="Cambria Math" panose="02040503050406030204" charset="0"/>
                      </a:rPr>
                      <m:t>𝑦</m:t>
                    </m:r>
                    <m:r>
                      <a:rPr lang="en-US" altLang="zh-CN" i="1">
                        <a:latin typeface="Cambria Math" panose="02040503050406030204" charset="0"/>
                      </a:rPr>
                      <m:t>=±</m:t>
                    </m:r>
                    <m:r>
                      <a:rPr lang="en-US" altLang="zh-CN" i="1">
                        <a:latin typeface="Cambria Math" panose="02040503050406030204" charset="0"/>
                        <a:ea typeface="Cambria Math" panose="02040503050406030204" charset="0"/>
                        <a:cs typeface="Cambria Math" panose="02040503050406030204" charset="0"/>
                      </a:rPr>
                      <m:t>𝑧</m:t>
                    </m:r>
                  </m:oMath>
                </a14:m>
                <a:endParaRPr lang="en-US" altLang="zh-CN" dirty="0"/>
              </a:p>
              <a:p>
                <a:pPr lvl="1">
                  <a:buClr>
                    <a:schemeClr val="tx1"/>
                  </a:buClr>
                </a:pPr>
                <a:endParaRPr lang="en-US" altLang="zh-CN" dirty="0"/>
              </a:p>
              <a:p>
                <a:pPr lvl="1">
                  <a:buClr>
                    <a:schemeClr val="tx1"/>
                  </a:buClr>
                </a:pPr>
                <a:endParaRPr lang="en-US" altLang="zh-CN" dirty="0"/>
              </a:p>
              <a:p>
                <a:pPr lvl="1">
                  <a:buClr>
                    <a:schemeClr val="tx1"/>
                  </a:buClr>
                </a:pPr>
                <a:r>
                  <a:rPr lang="zh-CN" altLang="en-US" dirty="0">
                    <a:solidFill>
                      <a:srgbClr val="0000FF"/>
                    </a:solidFill>
                  </a:rPr>
                  <a:t>透视归一化变换</a:t>
                </a:r>
                <a:endParaRPr lang="zh-CN" altLang="en-US" dirty="0">
                  <a:solidFill>
                    <a:srgbClr val="0000FF"/>
                  </a:solidFill>
                </a:endParaRPr>
              </a:p>
              <a:p>
                <a:pPr lvl="1">
                  <a:buClr>
                    <a:schemeClr val="tx1"/>
                  </a:buClr>
                </a:pPr>
                <a:endParaRPr lang="en-US" altLang="zh-CN" dirty="0"/>
              </a:p>
              <a:p>
                <a:pPr lvl="1">
                  <a:buClr>
                    <a:srgbClr val="94003F"/>
                  </a:buClr>
                </a:pPr>
                <a:endParaRPr lang="en-US" altLang="zh-CN" dirty="0"/>
              </a:p>
              <a:p>
                <a:pPr>
                  <a:buClr>
                    <a:srgbClr val="94003F"/>
                  </a:buClr>
                </a:pPr>
                <a:endParaRPr lang="en-US" altLang="zh-CN" sz="2400" dirty="0"/>
              </a:p>
              <a:p>
                <a:pPr marL="0" indent="0">
                  <a:buClr>
                    <a:srgbClr val="94003F"/>
                  </a:buClr>
                  <a:buNone/>
                </a:pPr>
                <a:endParaRPr lang="en-US" altLang="zh-CN" sz="2400" dirty="0"/>
              </a:p>
              <a:p>
                <a:pPr>
                  <a:buClr>
                    <a:srgbClr val="94003F"/>
                  </a:buClr>
                </a:pPr>
                <a:endParaRPr lang="en-US" altLang="zh-CN" sz="2400" dirty="0"/>
              </a:p>
              <a:p>
                <a:pPr>
                  <a:buClr>
                    <a:srgbClr val="94003F"/>
                  </a:buClr>
                </a:pPr>
                <a:endParaRPr lang="en-US" altLang="zh-CN"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478" b="-2163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15" name="图片 14"/>
          <p:cNvPicPr>
            <a:picLocks noChangeAspect="1"/>
          </p:cNvPicPr>
          <p:nvPr/>
        </p:nvPicPr>
        <p:blipFill>
          <a:blip r:embed="rId2"/>
          <a:stretch>
            <a:fillRect/>
          </a:stretch>
        </p:blipFill>
        <p:spPr>
          <a:xfrm>
            <a:off x="1378547" y="2144635"/>
            <a:ext cx="5439846" cy="580969"/>
          </a:xfrm>
          <a:prstGeom prst="rect">
            <a:avLst/>
          </a:prstGeom>
        </p:spPr>
      </p:pic>
      <p:pic>
        <p:nvPicPr>
          <p:cNvPr id="25" name="图片 24"/>
          <p:cNvPicPr>
            <a:picLocks noChangeAspect="1"/>
          </p:cNvPicPr>
          <p:nvPr/>
        </p:nvPicPr>
        <p:blipFill>
          <a:blip r:embed="rId3"/>
          <a:stretch>
            <a:fillRect/>
          </a:stretch>
        </p:blipFill>
        <p:spPr>
          <a:xfrm>
            <a:off x="1342934" y="3278860"/>
            <a:ext cx="5511073" cy="306737"/>
          </a:xfrm>
          <a:prstGeom prst="rect">
            <a:avLst/>
          </a:prstGeom>
        </p:spPr>
      </p:pic>
      <p:pic>
        <p:nvPicPr>
          <p:cNvPr id="26" name="图片 25"/>
          <p:cNvPicPr>
            <a:picLocks noChangeAspect="1"/>
          </p:cNvPicPr>
          <p:nvPr/>
        </p:nvPicPr>
        <p:blipFill>
          <a:blip r:embed="rId4"/>
          <a:stretch>
            <a:fillRect/>
          </a:stretch>
        </p:blipFill>
        <p:spPr>
          <a:xfrm>
            <a:off x="1378547" y="4440070"/>
            <a:ext cx="2137283" cy="1226457"/>
          </a:xfrm>
          <a:prstGeom prst="rect">
            <a:avLst/>
          </a:prstGeom>
        </p:spPr>
      </p:pic>
      <p:pic>
        <p:nvPicPr>
          <p:cNvPr id="27" name="图片 26"/>
          <p:cNvPicPr>
            <a:picLocks noChangeAspect="1"/>
          </p:cNvPicPr>
          <p:nvPr/>
        </p:nvPicPr>
        <p:blipFill>
          <a:blip r:embed="rId5"/>
          <a:stretch>
            <a:fillRect/>
          </a:stretch>
        </p:blipFill>
        <p:spPr>
          <a:xfrm>
            <a:off x="4044963" y="4281148"/>
            <a:ext cx="5095442" cy="1417313"/>
          </a:xfrm>
          <a:prstGeom prst="rect">
            <a:avLst/>
          </a:prstGeom>
        </p:spPr>
      </p:pic>
      <p:sp>
        <p:nvSpPr>
          <p:cNvPr id="6" name="Right Arrow 5"/>
          <p:cNvSpPr/>
          <p:nvPr/>
        </p:nvSpPr>
        <p:spPr>
          <a:xfrm>
            <a:off x="3646406" y="4866148"/>
            <a:ext cx="296272" cy="247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透视投影矩阵</a:t>
            </a:r>
            <a:endParaRPr lang="zh-CN" altLang="en-US" dirty="0"/>
          </a:p>
        </p:txBody>
      </p:sp>
      <p:sp>
        <p:nvSpPr>
          <p:cNvPr id="3" name="内容占位符 2"/>
          <p:cNvSpPr>
            <a:spLocks noGrp="1"/>
          </p:cNvSpPr>
          <p:nvPr>
            <p:ph idx="1"/>
          </p:nvPr>
        </p:nvSpPr>
        <p:spPr/>
        <p:txBody>
          <a:bodyPr>
            <a:normAutofit/>
          </a:bodyPr>
          <a:lstStyle/>
          <a:p>
            <a:pPr>
              <a:buClr>
                <a:srgbClr val="94003F"/>
              </a:buClr>
            </a:pPr>
            <a:r>
              <a:rPr lang="zh-CN" altLang="en-US" dirty="0"/>
              <a:t>透视函数的矩阵</a:t>
            </a:r>
            <a:r>
              <a:rPr lang="en-US" altLang="zh-CN" dirty="0"/>
              <a:t>?</a:t>
            </a:r>
            <a:endParaRPr lang="en-US" altLang="zh-CN" dirty="0"/>
          </a:p>
          <a:p>
            <a:pPr lvl="1">
              <a:buClr>
                <a:schemeClr val="tx1"/>
              </a:buClr>
            </a:pPr>
            <a:endParaRPr lang="en-US" altLang="zh-CN" dirty="0"/>
          </a:p>
          <a:p>
            <a:pPr lvl="1">
              <a:buClr>
                <a:srgbClr val="94003F"/>
              </a:buClr>
            </a:pPr>
            <a:endParaRPr lang="en-US" altLang="zh-CN" dirty="0"/>
          </a:p>
          <a:p>
            <a:pPr>
              <a:buClr>
                <a:srgbClr val="94003F"/>
              </a:buClr>
            </a:pPr>
            <a:endParaRPr lang="en-US" altLang="zh-CN" sz="2400" dirty="0"/>
          </a:p>
          <a:p>
            <a:pPr marL="0" indent="0">
              <a:buClr>
                <a:srgbClr val="94003F"/>
              </a:buClr>
              <a:buNone/>
            </a:pPr>
            <a:endParaRPr lang="en-US" altLang="zh-CN" sz="2400" dirty="0"/>
          </a:p>
          <a:p>
            <a:pPr>
              <a:buClr>
                <a:srgbClr val="94003F"/>
              </a:buClr>
            </a:pPr>
            <a:endParaRPr lang="en-US" altLang="zh-CN" sz="2400" dirty="0"/>
          </a:p>
          <a:p>
            <a:pPr>
              <a:buClr>
                <a:srgbClr val="94003F"/>
              </a:buClr>
            </a:pP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10" name="矩形 6"/>
          <p:cNvSpPr/>
          <p:nvPr/>
        </p:nvSpPr>
        <p:spPr>
          <a:xfrm>
            <a:off x="1073094" y="2081684"/>
            <a:ext cx="3929798" cy="1200329"/>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Perspective(</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fovy</a:t>
            </a:r>
            <a:r>
              <a:rPr lang="en-US" altLang="zh-CN" b="1" dirty="0">
                <a:latin typeface="ZztexMono-Regular"/>
              </a:rPr>
              <a:t>,</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aspect,</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 		</a:t>
            </a:r>
            <a:r>
              <a:rPr lang="zh-CN" altLang="en-US"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sp>
        <p:nvSpPr>
          <p:cNvPr id="5" name="Right Arrow 4"/>
          <p:cNvSpPr/>
          <p:nvPr/>
        </p:nvSpPr>
        <p:spPr>
          <a:xfrm>
            <a:off x="5380074" y="2509284"/>
            <a:ext cx="180754" cy="2764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5890438" y="2046333"/>
            <a:ext cx="1274003" cy="369332"/>
          </a:xfrm>
          <a:prstGeom prst="rect">
            <a:avLst/>
          </a:prstGeom>
          <a:noFill/>
        </p:spPr>
        <p:txBody>
          <a:bodyPr wrap="none" rtlCol="0">
            <a:spAutoFit/>
          </a:bodyPr>
          <a:lstStyle/>
          <a:p>
            <a:r>
              <a:rPr lang="en-US" altLang="zh-CN" dirty="0"/>
              <a:t>left</a:t>
            </a:r>
            <a:r>
              <a:rPr lang="zh-CN" altLang="en-US" dirty="0"/>
              <a:t> </a:t>
            </a:r>
            <a:r>
              <a:rPr lang="en-US" altLang="zh-CN" dirty="0"/>
              <a:t>=</a:t>
            </a:r>
            <a:r>
              <a:rPr lang="zh-CN" altLang="en-US" dirty="0"/>
              <a:t> </a:t>
            </a:r>
            <a:r>
              <a:rPr lang="en-US" altLang="zh-CN" dirty="0"/>
              <a:t>-right</a:t>
            </a:r>
            <a:endParaRPr lang="en-US" dirty="0"/>
          </a:p>
        </p:txBody>
      </p:sp>
      <p:sp>
        <p:nvSpPr>
          <p:cNvPr id="13" name="TextBox 12"/>
          <p:cNvSpPr txBox="1"/>
          <p:nvPr/>
        </p:nvSpPr>
        <p:spPr>
          <a:xfrm>
            <a:off x="7303673" y="2046333"/>
            <a:ext cx="1496628" cy="369332"/>
          </a:xfrm>
          <a:prstGeom prst="rect">
            <a:avLst/>
          </a:prstGeom>
          <a:noFill/>
        </p:spPr>
        <p:txBody>
          <a:bodyPr wrap="none" rtlCol="0">
            <a:spAutoFit/>
          </a:bodyPr>
          <a:lstStyle/>
          <a:p>
            <a:r>
              <a:rPr lang="en-US" altLang="zh-CN" dirty="0"/>
              <a:t>bottom</a:t>
            </a:r>
            <a:r>
              <a:rPr lang="zh-CN" altLang="en-US" dirty="0"/>
              <a:t> </a:t>
            </a:r>
            <a:r>
              <a:rPr lang="en-US" altLang="zh-CN" dirty="0"/>
              <a:t>=</a:t>
            </a:r>
            <a:r>
              <a:rPr lang="zh-CN" altLang="en-US" dirty="0"/>
              <a:t> </a:t>
            </a:r>
            <a:r>
              <a:rPr lang="en-US" altLang="zh-CN" dirty="0"/>
              <a:t>-top</a:t>
            </a:r>
            <a:endParaRPr lang="en-US" dirty="0"/>
          </a:p>
        </p:txBody>
      </p:sp>
      <p:sp>
        <p:nvSpPr>
          <p:cNvPr id="8" name="TextBox 7"/>
          <p:cNvSpPr txBox="1"/>
          <p:nvPr/>
        </p:nvSpPr>
        <p:spPr>
          <a:xfrm>
            <a:off x="5890438" y="2504852"/>
            <a:ext cx="2111925" cy="369332"/>
          </a:xfrm>
          <a:prstGeom prst="rect">
            <a:avLst/>
          </a:prstGeom>
          <a:noFill/>
        </p:spPr>
        <p:txBody>
          <a:bodyPr wrap="none" rtlCol="0">
            <a:spAutoFit/>
          </a:bodyPr>
          <a:lstStyle/>
          <a:p>
            <a:r>
              <a:rPr lang="en-US" altLang="zh-CN" dirty="0"/>
              <a:t>top</a:t>
            </a:r>
            <a:r>
              <a:rPr lang="zh-CN" altLang="en-US" dirty="0"/>
              <a:t> </a:t>
            </a:r>
            <a:r>
              <a:rPr lang="en-US" altLang="zh-CN" dirty="0"/>
              <a:t>=</a:t>
            </a:r>
            <a:r>
              <a:rPr lang="zh-CN" altLang="en-US" dirty="0"/>
              <a:t> </a:t>
            </a:r>
            <a:r>
              <a:rPr lang="en-US" altLang="zh-CN" dirty="0"/>
              <a:t>near</a:t>
            </a:r>
            <a:r>
              <a:rPr lang="zh-CN" altLang="en-US" dirty="0"/>
              <a:t>*</a:t>
            </a:r>
            <a:r>
              <a:rPr lang="en-US" altLang="zh-CN" dirty="0"/>
              <a:t>tan(</a:t>
            </a:r>
            <a:r>
              <a:rPr lang="en-US" altLang="zh-CN" dirty="0" err="1"/>
              <a:t>fovy</a:t>
            </a:r>
            <a:r>
              <a:rPr lang="en-US" altLang="zh-CN" dirty="0"/>
              <a:t>)</a:t>
            </a:r>
            <a:endParaRPr lang="en-US" altLang="zh-CN" dirty="0"/>
          </a:p>
        </p:txBody>
      </p:sp>
      <p:sp>
        <p:nvSpPr>
          <p:cNvPr id="9" name="Rectangle 8"/>
          <p:cNvSpPr/>
          <p:nvPr/>
        </p:nvSpPr>
        <p:spPr>
          <a:xfrm>
            <a:off x="5897234" y="2913267"/>
            <a:ext cx="1890967" cy="369332"/>
          </a:xfrm>
          <a:prstGeom prst="rect">
            <a:avLst/>
          </a:prstGeom>
        </p:spPr>
        <p:txBody>
          <a:bodyPr wrap="none">
            <a:spAutoFit/>
          </a:bodyPr>
          <a:lstStyle/>
          <a:p>
            <a:r>
              <a:rPr lang="en-US" altLang="zh-CN"/>
              <a:t>right</a:t>
            </a:r>
            <a:r>
              <a:rPr lang="zh-CN" altLang="en-US" dirty="0"/>
              <a:t> </a:t>
            </a:r>
            <a:r>
              <a:rPr lang="en-US" altLang="zh-CN" dirty="0"/>
              <a:t>=</a:t>
            </a:r>
            <a:r>
              <a:rPr lang="zh-CN" altLang="en-US" dirty="0"/>
              <a:t> </a:t>
            </a:r>
            <a:r>
              <a:rPr lang="en-US" altLang="zh-CN" dirty="0"/>
              <a:t>top</a:t>
            </a:r>
            <a:r>
              <a:rPr lang="zh-CN" altLang="en-US" dirty="0"/>
              <a:t>*</a:t>
            </a:r>
            <a:r>
              <a:rPr lang="en-US" altLang="zh-CN" dirty="0"/>
              <a:t>aspect</a:t>
            </a:r>
            <a:endParaRPr lang="en-US" dirty="0"/>
          </a:p>
        </p:txBody>
      </p:sp>
      <p:pic>
        <p:nvPicPr>
          <p:cNvPr id="16" name="图片 26"/>
          <p:cNvPicPr>
            <a:picLocks noChangeAspect="1"/>
          </p:cNvPicPr>
          <p:nvPr/>
        </p:nvPicPr>
        <p:blipFill rotWithShape="1">
          <a:blip r:embed="rId1"/>
          <a:srcRect l="19946"/>
          <a:stretch>
            <a:fillRect/>
          </a:stretch>
        </p:blipFill>
        <p:spPr>
          <a:xfrm>
            <a:off x="874741" y="4062205"/>
            <a:ext cx="4079067" cy="1417313"/>
          </a:xfrm>
          <a:prstGeom prst="rect">
            <a:avLst/>
          </a:prstGeom>
        </p:spPr>
      </p:pic>
      <p:sp>
        <p:nvSpPr>
          <p:cNvPr id="11" name="Right Arrow 10"/>
          <p:cNvSpPr/>
          <p:nvPr/>
        </p:nvSpPr>
        <p:spPr>
          <a:xfrm>
            <a:off x="5231797" y="4514025"/>
            <a:ext cx="164805"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a:srcRect l="8827"/>
          <a:stretch>
            <a:fillRect/>
          </a:stretch>
        </p:blipFill>
        <p:spPr>
          <a:xfrm>
            <a:off x="5746859" y="3974137"/>
            <a:ext cx="2835164" cy="150538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TextBox 13"/>
              <p:cNvSpPr txBox="1"/>
              <p:nvPr/>
            </p:nvSpPr>
            <p:spPr>
              <a:xfrm>
                <a:off x="1021496" y="4120326"/>
                <a:ext cx="4440767" cy="2585323"/>
              </a:xfrm>
              <a:prstGeom prst="rect">
                <a:avLst/>
              </a:prstGeom>
              <a:noFill/>
            </p:spPr>
            <p:txBody>
              <a:bodyPr wrap="none" rtlCol="0">
                <a:spAutoFit/>
              </a:bodyPr>
              <a:lstStyle/>
              <a:p>
                <a:pPr marL="342900" indent="-342900">
                  <a:buAutoNum type="arabicPeriod"/>
                </a:pPr>
                <a:r>
                  <a:rPr lang="zh-CN" altLang="en-US" dirty="0"/>
                  <a:t>将投影中心移至原点：</a:t>
                </a:r>
                <a14:m>
                  <m:oMath xmlns:m="http://schemas.openxmlformats.org/officeDocument/2006/math">
                    <m:r>
                      <a:rPr lang="en-US" altLang="zh-CN" b="0" i="1" smtClean="0">
                        <a:latin typeface="Cambria Math" panose="02040503050406030204" charset="0"/>
                      </a:rPr>
                      <m:t>𝑇</m:t>
                    </m:r>
                    <m:d>
                      <m:dPr>
                        <m:ctrlPr>
                          <a:rPr lang="en-US" altLang="zh-CN" b="0" i="1" smtClean="0">
                            <a:latin typeface="Cambria Math" panose="02040503050406030204" charset="0"/>
                          </a:rPr>
                        </m:ctrlPr>
                      </m:dPr>
                      <m:e>
                        <m:sSub>
                          <m:sSubPr>
                            <m:ctrlPr>
                              <a:rPr lang="en-US" altLang="zh-CN" i="1">
                                <a:latin typeface="Cambria Math" panose="02040503050406030204" charset="0"/>
                                <a:sym typeface="Wingdings" panose="05000000000000000000"/>
                              </a:rPr>
                            </m:ctrlPr>
                          </m:sSubPr>
                          <m:e>
                            <m:r>
                              <a:rPr lang="en-US" altLang="zh-CN" b="0" i="1" smtClean="0">
                                <a:latin typeface="Cambria Math" panose="02040503050406030204" charset="0"/>
                                <a:sym typeface="Wingdings" panose="05000000000000000000"/>
                              </a:rPr>
                              <m:t>−</m:t>
                            </m:r>
                            <m:r>
                              <a:rPr lang="en-US" altLang="zh-CN" i="1">
                                <a:latin typeface="Cambria Math" panose="02040503050406030204" charset="0"/>
                                <a:sym typeface="Wingdings" panose="05000000000000000000"/>
                              </a:rPr>
                              <m:t>𝑥</m:t>
                            </m:r>
                          </m:e>
                          <m:sub>
                            <m:r>
                              <a:rPr lang="en-US" altLang="zh-CN" i="1">
                                <a:latin typeface="Cambria Math" panose="02040503050406030204" charset="0"/>
                                <a:sym typeface="Wingdings" panose="05000000000000000000"/>
                              </a:rPr>
                              <m:t>𝑙</m:t>
                            </m:r>
                          </m:sub>
                        </m:sSub>
                        <m:r>
                          <a:rPr lang="en-US" altLang="zh-CN" i="1">
                            <a:latin typeface="Cambria Math" panose="02040503050406030204" charset="0"/>
                            <a:sym typeface="Wingdings" panose="05000000000000000000"/>
                          </a:rPr>
                          <m:t>,</m:t>
                        </m:r>
                        <m:r>
                          <a:rPr lang="en-US" altLang="zh-CN" b="0" i="1" smtClean="0">
                            <a:latin typeface="Cambria Math" panose="02040503050406030204" charset="0"/>
                            <a:sym typeface="Wingdings" panose="05000000000000000000"/>
                          </a:rPr>
                          <m:t>−</m:t>
                        </m:r>
                        <m:sSub>
                          <m:sSubPr>
                            <m:ctrlPr>
                              <a:rPr lang="en-US" altLang="zh-CN" i="1">
                                <a:latin typeface="Cambria Math" panose="02040503050406030204" charset="0"/>
                                <a:sym typeface="Wingdings" panose="05000000000000000000"/>
                              </a:rPr>
                            </m:ctrlPr>
                          </m:sSubPr>
                          <m:e>
                            <m:r>
                              <a:rPr lang="en-US" altLang="zh-CN" i="1">
                                <a:latin typeface="Cambria Math" panose="02040503050406030204" charset="0"/>
                                <a:sym typeface="Wingdings" panose="05000000000000000000"/>
                              </a:rPr>
                              <m:t>𝑦</m:t>
                            </m:r>
                          </m:e>
                          <m:sub>
                            <m:r>
                              <a:rPr lang="en-US" altLang="zh-CN" i="1">
                                <a:latin typeface="Cambria Math" panose="02040503050406030204" charset="0"/>
                                <a:sym typeface="Wingdings" panose="05000000000000000000"/>
                              </a:rPr>
                              <m:t>𝑙</m:t>
                            </m:r>
                          </m:sub>
                        </m:sSub>
                        <m:r>
                          <a:rPr lang="en-US" altLang="zh-CN" i="1">
                            <a:latin typeface="Cambria Math" panose="02040503050406030204" charset="0"/>
                            <a:sym typeface="Wingdings" panose="05000000000000000000"/>
                          </a:rPr>
                          <m:t>,</m:t>
                        </m:r>
                        <m:r>
                          <a:rPr lang="zh-CN" altLang="en-US" i="1">
                            <a:latin typeface="Cambria Math" panose="02040503050406030204" charset="0"/>
                            <a:sym typeface="Wingdings" panose="05000000000000000000"/>
                          </a:rPr>
                          <m:t> </m:t>
                        </m:r>
                        <m:sSub>
                          <m:sSubPr>
                            <m:ctrlPr>
                              <a:rPr lang="en-US" altLang="zh-CN" i="1">
                                <a:latin typeface="Cambria Math" panose="02040503050406030204" charset="0"/>
                                <a:sym typeface="Wingdings" panose="05000000000000000000"/>
                              </a:rPr>
                            </m:ctrlPr>
                          </m:sSubPr>
                          <m:e>
                            <m:r>
                              <a:rPr lang="en-US" altLang="zh-CN" b="0" i="1" smtClean="0">
                                <a:latin typeface="Cambria Math" panose="02040503050406030204" charset="0"/>
                                <a:sym typeface="Wingdings" panose="05000000000000000000"/>
                              </a:rPr>
                              <m:t>−</m:t>
                            </m:r>
                            <m:r>
                              <a:rPr lang="en-US" altLang="zh-CN" i="1">
                                <a:latin typeface="Cambria Math" panose="02040503050406030204" charset="0"/>
                                <a:sym typeface="Wingdings" panose="05000000000000000000"/>
                              </a:rPr>
                              <m:t>𝑧</m:t>
                            </m:r>
                          </m:e>
                          <m:sub>
                            <m:r>
                              <a:rPr lang="en-US" altLang="zh-CN" i="1">
                                <a:latin typeface="Cambria Math" panose="02040503050406030204" charset="0"/>
                                <a:sym typeface="Wingdings" panose="05000000000000000000"/>
                              </a:rPr>
                              <m:t>𝑙</m:t>
                            </m:r>
                          </m:sub>
                        </m:sSub>
                      </m:e>
                    </m:d>
                  </m:oMath>
                </a14:m>
                <a:endParaRPr lang="en-US" altLang="zh-CN" dirty="0"/>
              </a:p>
              <a:p>
                <a:pPr marL="342900" indent="-342900">
                  <a:buAutoNum type="arabicPeriod"/>
                </a:pPr>
                <a:r>
                  <a:rPr lang="zh-CN" altLang="en-US" dirty="0"/>
                  <a:t>投影至平面</a:t>
                </a:r>
                <a14:m>
                  <m:oMath xmlns:m="http://schemas.openxmlformats.org/officeDocument/2006/math">
                    <m:r>
                      <a:rPr lang="en-US" altLang="zh-CN" i="1" dirty="0">
                        <a:latin typeface="Cambria Math" panose="02040503050406030204" charset="0"/>
                        <a:sym typeface="Wingdings" panose="05000000000000000000"/>
                      </a:rPr>
                      <m:t>𝑦</m:t>
                    </m:r>
                    <m:r>
                      <a:rPr lang="en-US" altLang="zh-CN" i="1" dirty="0">
                        <a:latin typeface="Cambria Math" panose="02040503050406030204" charset="0"/>
                        <a:sym typeface="Wingdings" panose="05000000000000000000"/>
                      </a:rPr>
                      <m:t>=−</m:t>
                    </m:r>
                    <m:sSub>
                      <m:sSubPr>
                        <m:ctrlPr>
                          <a:rPr lang="en-US" altLang="zh-CN" i="1">
                            <a:latin typeface="Cambria Math" panose="02040503050406030204" charset="0"/>
                            <a:sym typeface="Wingdings" panose="05000000000000000000"/>
                          </a:rPr>
                        </m:ctrlPr>
                      </m:sSubPr>
                      <m:e>
                        <m:r>
                          <a:rPr lang="en-US" altLang="zh-CN" i="1">
                            <a:latin typeface="Cambria Math" panose="02040503050406030204" charset="0"/>
                            <a:sym typeface="Wingdings" panose="05000000000000000000"/>
                          </a:rPr>
                          <m:t>𝑦</m:t>
                        </m:r>
                      </m:e>
                      <m:sub>
                        <m:r>
                          <a:rPr lang="en-US" altLang="zh-CN" i="1">
                            <a:latin typeface="Cambria Math" panose="02040503050406030204" charset="0"/>
                            <a:sym typeface="Wingdings" panose="05000000000000000000"/>
                          </a:rPr>
                          <m:t>𝑙</m:t>
                        </m:r>
                      </m:sub>
                    </m:sSub>
                  </m:oMath>
                </a14:m>
                <a:r>
                  <a:rPr lang="en-US" altLang="zh-CN" dirty="0"/>
                  <a:t>:</a:t>
                </a:r>
                <a:endParaRPr lang="en-US" altLang="zh-CN"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r>
                  <a:rPr lang="zh-CN" altLang="en-US" dirty="0"/>
                  <a:t>将投影中心移回</a:t>
                </a:r>
                <a14:m>
                  <m:oMath xmlns:m="http://schemas.openxmlformats.org/officeDocument/2006/math">
                    <m:d>
                      <m:dPr>
                        <m:ctrlPr>
                          <a:rPr lang="en-US" altLang="zh-CN" i="1">
                            <a:latin typeface="Cambria Math" panose="02040503050406030204" charset="0"/>
                            <a:sym typeface="Wingdings" panose="05000000000000000000"/>
                          </a:rPr>
                        </m:ctrlPr>
                      </m:dPr>
                      <m:e>
                        <m:sSub>
                          <m:sSubPr>
                            <m:ctrlPr>
                              <a:rPr lang="en-US" altLang="zh-CN" i="1">
                                <a:latin typeface="Cambria Math" panose="02040503050406030204" charset="0"/>
                                <a:sym typeface="Wingdings" panose="05000000000000000000"/>
                              </a:rPr>
                            </m:ctrlPr>
                          </m:sSubPr>
                          <m:e>
                            <m:r>
                              <a:rPr lang="en-US" altLang="zh-CN" i="1">
                                <a:latin typeface="Cambria Math" panose="02040503050406030204" charset="0"/>
                                <a:sym typeface="Wingdings" panose="05000000000000000000"/>
                              </a:rPr>
                              <m:t>𝑥</m:t>
                            </m:r>
                          </m:e>
                          <m:sub>
                            <m:r>
                              <a:rPr lang="en-US" altLang="zh-CN" i="1">
                                <a:latin typeface="Cambria Math" panose="02040503050406030204" charset="0"/>
                                <a:sym typeface="Wingdings" panose="05000000000000000000"/>
                              </a:rPr>
                              <m:t>𝑙</m:t>
                            </m:r>
                          </m:sub>
                        </m:sSub>
                        <m:r>
                          <a:rPr lang="en-US" altLang="zh-CN" i="1">
                            <a:latin typeface="Cambria Math" panose="02040503050406030204" charset="0"/>
                            <a:sym typeface="Wingdings" panose="05000000000000000000"/>
                          </a:rPr>
                          <m:t>,</m:t>
                        </m:r>
                        <m:sSub>
                          <m:sSubPr>
                            <m:ctrlPr>
                              <a:rPr lang="en-US" altLang="zh-CN" i="1">
                                <a:latin typeface="Cambria Math" panose="02040503050406030204" charset="0"/>
                                <a:sym typeface="Wingdings" panose="05000000000000000000"/>
                              </a:rPr>
                            </m:ctrlPr>
                          </m:sSubPr>
                          <m:e>
                            <m:r>
                              <a:rPr lang="en-US" altLang="zh-CN" i="1">
                                <a:latin typeface="Cambria Math" panose="02040503050406030204" charset="0"/>
                                <a:sym typeface="Wingdings" panose="05000000000000000000"/>
                              </a:rPr>
                              <m:t>𝑦</m:t>
                            </m:r>
                          </m:e>
                          <m:sub>
                            <m:r>
                              <a:rPr lang="en-US" altLang="zh-CN" i="1">
                                <a:latin typeface="Cambria Math" panose="02040503050406030204" charset="0"/>
                                <a:sym typeface="Wingdings" panose="05000000000000000000"/>
                              </a:rPr>
                              <m:t>𝑙</m:t>
                            </m:r>
                          </m:sub>
                        </m:sSub>
                        <m:r>
                          <a:rPr lang="en-US" altLang="zh-CN" i="1">
                            <a:latin typeface="Cambria Math" panose="02040503050406030204" charset="0"/>
                            <a:sym typeface="Wingdings" panose="05000000000000000000"/>
                          </a:rPr>
                          <m:t>,</m:t>
                        </m:r>
                        <m:r>
                          <a:rPr lang="zh-CN" altLang="en-US" i="1">
                            <a:latin typeface="Cambria Math" panose="02040503050406030204" charset="0"/>
                            <a:sym typeface="Wingdings" panose="05000000000000000000"/>
                          </a:rPr>
                          <m:t> </m:t>
                        </m:r>
                        <m:sSub>
                          <m:sSubPr>
                            <m:ctrlPr>
                              <a:rPr lang="en-US" altLang="zh-CN" i="1">
                                <a:latin typeface="Cambria Math" panose="02040503050406030204" charset="0"/>
                                <a:sym typeface="Wingdings" panose="05000000000000000000"/>
                              </a:rPr>
                            </m:ctrlPr>
                          </m:sSubPr>
                          <m:e>
                            <m:r>
                              <a:rPr lang="en-US" altLang="zh-CN" i="1">
                                <a:latin typeface="Cambria Math" panose="02040503050406030204" charset="0"/>
                                <a:sym typeface="Wingdings" panose="05000000000000000000"/>
                              </a:rPr>
                              <m:t>𝑧</m:t>
                            </m:r>
                          </m:e>
                          <m:sub>
                            <m:r>
                              <a:rPr lang="en-US" altLang="zh-CN" i="1">
                                <a:latin typeface="Cambria Math" panose="02040503050406030204" charset="0"/>
                                <a:sym typeface="Wingdings" panose="05000000000000000000"/>
                              </a:rPr>
                              <m:t>𝑙</m:t>
                            </m:r>
                          </m:sub>
                        </m:sSub>
                      </m:e>
                    </m:d>
                  </m:oMath>
                </a14:m>
                <a:r>
                  <a:rPr lang="en-US" altLang="zh-CN" dirty="0"/>
                  <a:t>: </a:t>
                </a:r>
                <a14:m>
                  <m:oMath xmlns:m="http://schemas.openxmlformats.org/officeDocument/2006/math">
                    <m:r>
                      <a:rPr lang="en-US" altLang="zh-CN" i="1">
                        <a:latin typeface="Cambria Math" panose="02040503050406030204" charset="0"/>
                      </a:rPr>
                      <m:t>𝑇</m:t>
                    </m:r>
                    <m:d>
                      <m:dPr>
                        <m:ctrlPr>
                          <a:rPr lang="en-US" altLang="zh-CN" i="1">
                            <a:latin typeface="Cambria Math" panose="02040503050406030204" charset="0"/>
                          </a:rPr>
                        </m:ctrlPr>
                      </m:dPr>
                      <m:e>
                        <m:sSub>
                          <m:sSubPr>
                            <m:ctrlPr>
                              <a:rPr lang="en-US" altLang="zh-CN" i="1">
                                <a:latin typeface="Cambria Math" panose="02040503050406030204" charset="0"/>
                                <a:sym typeface="Wingdings" panose="05000000000000000000"/>
                              </a:rPr>
                            </m:ctrlPr>
                          </m:sSubPr>
                          <m:e>
                            <m:r>
                              <a:rPr lang="en-US" altLang="zh-CN" i="1">
                                <a:latin typeface="Cambria Math" panose="02040503050406030204" charset="0"/>
                                <a:sym typeface="Wingdings" panose="05000000000000000000"/>
                              </a:rPr>
                              <m:t>𝑥</m:t>
                            </m:r>
                          </m:e>
                          <m:sub>
                            <m:r>
                              <a:rPr lang="en-US" altLang="zh-CN" i="1">
                                <a:latin typeface="Cambria Math" panose="02040503050406030204" charset="0"/>
                                <a:sym typeface="Wingdings" panose="05000000000000000000"/>
                              </a:rPr>
                              <m:t>𝑙</m:t>
                            </m:r>
                          </m:sub>
                        </m:sSub>
                        <m:r>
                          <a:rPr lang="en-US" altLang="zh-CN" i="1">
                            <a:latin typeface="Cambria Math" panose="02040503050406030204" charset="0"/>
                            <a:sym typeface="Wingdings" panose="05000000000000000000"/>
                          </a:rPr>
                          <m:t>,</m:t>
                        </m:r>
                        <m:sSub>
                          <m:sSubPr>
                            <m:ctrlPr>
                              <a:rPr lang="en-US" altLang="zh-CN" i="1">
                                <a:latin typeface="Cambria Math" panose="02040503050406030204" charset="0"/>
                                <a:sym typeface="Wingdings" panose="05000000000000000000"/>
                              </a:rPr>
                            </m:ctrlPr>
                          </m:sSubPr>
                          <m:e>
                            <m:r>
                              <a:rPr lang="en-US" altLang="zh-CN" i="1">
                                <a:latin typeface="Cambria Math" panose="02040503050406030204" charset="0"/>
                                <a:sym typeface="Wingdings" panose="05000000000000000000"/>
                              </a:rPr>
                              <m:t>𝑦</m:t>
                            </m:r>
                          </m:e>
                          <m:sub>
                            <m:r>
                              <a:rPr lang="en-US" altLang="zh-CN" i="1">
                                <a:latin typeface="Cambria Math" panose="02040503050406030204" charset="0"/>
                                <a:sym typeface="Wingdings" panose="05000000000000000000"/>
                              </a:rPr>
                              <m:t>𝑙</m:t>
                            </m:r>
                          </m:sub>
                        </m:sSub>
                        <m:r>
                          <a:rPr lang="en-US" altLang="zh-CN" i="1">
                            <a:latin typeface="Cambria Math" panose="02040503050406030204" charset="0"/>
                            <a:sym typeface="Wingdings" panose="05000000000000000000"/>
                          </a:rPr>
                          <m:t>,</m:t>
                        </m:r>
                        <m:r>
                          <a:rPr lang="zh-CN" altLang="en-US" i="1">
                            <a:latin typeface="Cambria Math" panose="02040503050406030204" charset="0"/>
                            <a:sym typeface="Wingdings" panose="05000000000000000000"/>
                          </a:rPr>
                          <m:t> </m:t>
                        </m:r>
                        <m:sSub>
                          <m:sSubPr>
                            <m:ctrlPr>
                              <a:rPr lang="en-US" altLang="zh-CN" i="1">
                                <a:latin typeface="Cambria Math" panose="02040503050406030204" charset="0"/>
                                <a:sym typeface="Wingdings" panose="05000000000000000000"/>
                              </a:rPr>
                            </m:ctrlPr>
                          </m:sSubPr>
                          <m:e>
                            <m:r>
                              <a:rPr lang="en-US" altLang="zh-CN" i="1">
                                <a:latin typeface="Cambria Math" panose="02040503050406030204" charset="0"/>
                                <a:sym typeface="Wingdings" panose="05000000000000000000"/>
                              </a:rPr>
                              <m:t>𝑧</m:t>
                            </m:r>
                          </m:e>
                          <m:sub>
                            <m:r>
                              <a:rPr lang="en-US" altLang="zh-CN" i="1">
                                <a:latin typeface="Cambria Math" panose="02040503050406030204" charset="0"/>
                                <a:sym typeface="Wingdings" panose="05000000000000000000"/>
                              </a:rPr>
                              <m:t>𝑙</m:t>
                            </m:r>
                          </m:sub>
                        </m:sSub>
                      </m:e>
                    </m:d>
                  </m:oMath>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1021496" y="4120326"/>
                <a:ext cx="4440767" cy="2585323"/>
              </a:xfrm>
              <a:prstGeom prst="rect">
                <a:avLst/>
              </a:prstGeom>
              <a:blipFill rotWithShape="1">
                <a:blip r:embed="rId1"/>
                <a:stretch>
                  <a:fillRect l="-9" t="-17" r="-372" b="2"/>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阴影效果</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透视投影矩阵：</a:t>
                </a:r>
                <a:endParaRPr lang="en-US" altLang="zh-CN" dirty="0"/>
              </a:p>
              <a:p>
                <a:pPr lvl="1">
                  <a:buClr>
                    <a:schemeClr val="tx1"/>
                  </a:buClr>
                </a:pPr>
                <a:r>
                  <a:rPr lang="zh-CN" altLang="en-US" dirty="0"/>
                  <a:t>投影中心在原点</a:t>
                </a:r>
                <a:endParaRPr lang="en-US" altLang="zh-CN" dirty="0"/>
              </a:p>
              <a:p>
                <a:pPr lvl="1">
                  <a:buClr>
                    <a:schemeClr val="tx1"/>
                  </a:buClr>
                </a:pPr>
                <a:r>
                  <a:rPr lang="zh-CN" altLang="en-US" dirty="0"/>
                  <a:t>投影平面为</a:t>
                </a:r>
                <a14:m>
                  <m:oMath xmlns:m="http://schemas.openxmlformats.org/officeDocument/2006/math">
                    <m:r>
                      <a:rPr lang="en-US" altLang="zh-CN" i="1" dirty="0">
                        <a:latin typeface="Cambria Math" panose="02040503050406030204" charset="0"/>
                      </a:rPr>
                      <m:t>𝑧</m:t>
                    </m:r>
                    <m:r>
                      <a:rPr lang="en-US" altLang="zh-CN" i="1" dirty="0">
                        <a:latin typeface="Cambria Math" panose="02040503050406030204" charset="0"/>
                      </a:rPr>
                      <m:t>=</m:t>
                    </m:r>
                    <m:r>
                      <a:rPr lang="en-US" altLang="zh-CN" i="1" dirty="0">
                        <a:latin typeface="Cambria Math" panose="02040503050406030204" charset="0"/>
                      </a:rPr>
                      <m:t>𝑑</m:t>
                    </m:r>
                    <m:r>
                      <a:rPr lang="en-US" altLang="zh-CN" i="1" dirty="0">
                        <a:latin typeface="Cambria Math" panose="02040503050406030204" charset="0"/>
                      </a:rPr>
                      <m:t>, </m:t>
                    </m:r>
                    <m:r>
                      <a:rPr lang="en-US" altLang="zh-CN" i="1" dirty="0">
                        <a:latin typeface="Cambria Math" panose="02040503050406030204" charset="0"/>
                      </a:rPr>
                      <m:t>𝑑</m:t>
                    </m:r>
                    <m:r>
                      <a:rPr lang="en-US" altLang="zh-CN" i="1" dirty="0">
                        <a:latin typeface="Cambria Math" panose="02040503050406030204" charset="0"/>
                      </a:rPr>
                      <m:t>&lt;</m:t>
                    </m:r>
                    <m:r>
                      <a:rPr lang="en-US" altLang="zh-CN" i="1" dirty="0">
                        <a:latin typeface="Cambria Math" panose="02040503050406030204" charset="0"/>
                      </a:rPr>
                      <m:t>0</m:t>
                    </m:r>
                  </m:oMath>
                </a14:m>
                <a:endParaRPr lang="en-US" altLang="zh-CN" dirty="0"/>
              </a:p>
              <a:p>
                <a:pPr lvl="1"/>
                <a:endParaRPr lang="en-US" altLang="zh-CN" dirty="0"/>
              </a:p>
              <a:p>
                <a:r>
                  <a:rPr lang="zh-CN" altLang="en-US" dirty="0"/>
                  <a:t>阴影投影矩阵：</a:t>
                </a:r>
                <a:endParaRPr lang="en-US" altLang="zh-CN" dirty="0"/>
              </a:p>
              <a:p>
                <a:pPr lvl="1"/>
                <a:r>
                  <a:rPr lang="zh-CN" altLang="en-US" dirty="0"/>
                  <a:t>投影中心在</a:t>
                </a:r>
                <a14:m>
                  <m:oMath xmlns:m="http://schemas.openxmlformats.org/officeDocument/2006/math">
                    <m:d>
                      <m:dPr>
                        <m:ctrlPr>
                          <a:rPr lang="en-US" altLang="zh-CN" i="1">
                            <a:latin typeface="Cambria Math" panose="02040503050406030204" charset="0"/>
                            <a:sym typeface="Wingdings" panose="05000000000000000000"/>
                          </a:rPr>
                        </m:ctrlPr>
                      </m:dPr>
                      <m:e>
                        <m:sSub>
                          <m:sSubPr>
                            <m:ctrlPr>
                              <a:rPr lang="en-US" altLang="zh-CN" i="1">
                                <a:latin typeface="Cambria Math" panose="02040503050406030204" charset="0"/>
                                <a:sym typeface="Wingdings" panose="05000000000000000000"/>
                              </a:rPr>
                            </m:ctrlPr>
                          </m:sSubPr>
                          <m:e>
                            <m:r>
                              <a:rPr lang="en-US" altLang="zh-CN" i="1">
                                <a:latin typeface="Cambria Math" panose="02040503050406030204" charset="0"/>
                                <a:sym typeface="Wingdings" panose="05000000000000000000"/>
                              </a:rPr>
                              <m:t>𝑥</m:t>
                            </m:r>
                          </m:e>
                          <m:sub>
                            <m:r>
                              <a:rPr lang="en-US" altLang="zh-CN" i="1">
                                <a:latin typeface="Cambria Math" panose="02040503050406030204" charset="0"/>
                                <a:sym typeface="Wingdings" panose="05000000000000000000"/>
                              </a:rPr>
                              <m:t>𝑙</m:t>
                            </m:r>
                          </m:sub>
                        </m:sSub>
                        <m:r>
                          <a:rPr lang="en-US" altLang="zh-CN" i="1">
                            <a:latin typeface="Cambria Math" panose="02040503050406030204" charset="0"/>
                            <a:sym typeface="Wingdings" panose="05000000000000000000"/>
                          </a:rPr>
                          <m:t>,</m:t>
                        </m:r>
                        <m:sSub>
                          <m:sSubPr>
                            <m:ctrlPr>
                              <a:rPr lang="en-US" altLang="zh-CN" i="1">
                                <a:latin typeface="Cambria Math" panose="02040503050406030204" charset="0"/>
                                <a:sym typeface="Wingdings" panose="05000000000000000000"/>
                              </a:rPr>
                            </m:ctrlPr>
                          </m:sSubPr>
                          <m:e>
                            <m:r>
                              <a:rPr lang="en-US" altLang="zh-CN" i="1">
                                <a:latin typeface="Cambria Math" panose="02040503050406030204" charset="0"/>
                                <a:sym typeface="Wingdings" panose="05000000000000000000"/>
                              </a:rPr>
                              <m:t>𝑦</m:t>
                            </m:r>
                          </m:e>
                          <m:sub>
                            <m:r>
                              <a:rPr lang="en-US" altLang="zh-CN" i="1">
                                <a:latin typeface="Cambria Math" panose="02040503050406030204" charset="0"/>
                                <a:sym typeface="Wingdings" panose="05000000000000000000"/>
                              </a:rPr>
                              <m:t>𝑙</m:t>
                            </m:r>
                          </m:sub>
                        </m:sSub>
                        <m:r>
                          <a:rPr lang="en-US" altLang="zh-CN" i="1">
                            <a:latin typeface="Cambria Math" panose="02040503050406030204" charset="0"/>
                            <a:sym typeface="Wingdings" panose="05000000000000000000"/>
                          </a:rPr>
                          <m:t>,</m:t>
                        </m:r>
                        <m:r>
                          <a:rPr lang="zh-CN" altLang="en-US" i="1">
                            <a:latin typeface="Cambria Math" panose="02040503050406030204" charset="0"/>
                            <a:sym typeface="Wingdings" panose="05000000000000000000"/>
                          </a:rPr>
                          <m:t> </m:t>
                        </m:r>
                        <m:sSub>
                          <m:sSubPr>
                            <m:ctrlPr>
                              <a:rPr lang="en-US" altLang="zh-CN" i="1">
                                <a:latin typeface="Cambria Math" panose="02040503050406030204" charset="0"/>
                                <a:sym typeface="Wingdings" panose="05000000000000000000"/>
                              </a:rPr>
                            </m:ctrlPr>
                          </m:sSubPr>
                          <m:e>
                            <m:r>
                              <a:rPr lang="en-US" altLang="zh-CN" i="1">
                                <a:latin typeface="Cambria Math" panose="02040503050406030204" charset="0"/>
                                <a:sym typeface="Wingdings" panose="05000000000000000000"/>
                              </a:rPr>
                              <m:t>𝑧</m:t>
                            </m:r>
                          </m:e>
                          <m:sub>
                            <m:r>
                              <a:rPr lang="en-US" altLang="zh-CN" i="1">
                                <a:latin typeface="Cambria Math" panose="02040503050406030204" charset="0"/>
                                <a:sym typeface="Wingdings" panose="05000000000000000000"/>
                              </a:rPr>
                              <m:t>𝑙</m:t>
                            </m:r>
                          </m:sub>
                        </m:sSub>
                      </m:e>
                    </m:d>
                  </m:oMath>
                </a14:m>
                <a:endParaRPr lang="en-US" dirty="0"/>
              </a:p>
              <a:p>
                <a:pPr lvl="1"/>
                <a:r>
                  <a:rPr lang="zh-CN" altLang="en-US" dirty="0">
                    <a:sym typeface="Wingdings" panose="05000000000000000000"/>
                  </a:rPr>
                  <a:t>投影平面为</a:t>
                </a:r>
                <a14:m>
                  <m:oMath xmlns:m="http://schemas.openxmlformats.org/officeDocument/2006/math">
                    <m:r>
                      <a:rPr lang="en-US" altLang="zh-CN" i="1" dirty="0">
                        <a:latin typeface="Cambria Math" panose="02040503050406030204" charset="0"/>
                        <a:sym typeface="Wingdings" panose="05000000000000000000"/>
                      </a:rPr>
                      <m:t>𝑦</m:t>
                    </m:r>
                    <m:r>
                      <a:rPr lang="en-US" altLang="zh-CN" i="1" dirty="0">
                        <a:latin typeface="Cambria Math" panose="02040503050406030204" charset="0"/>
                        <a:sym typeface="Wingdings" panose="05000000000000000000"/>
                      </a:rPr>
                      <m:t>=</m:t>
                    </m:r>
                    <m:r>
                      <a:rPr lang="en-US" altLang="zh-CN" i="1" dirty="0">
                        <a:latin typeface="Cambria Math" panose="02040503050406030204" charset="0"/>
                        <a:sym typeface="Wingdings" panose="05000000000000000000"/>
                      </a:rPr>
                      <m:t>0</m:t>
                    </m:r>
                  </m:oMath>
                </a14:m>
                <a:endParaRPr lang="en-US" dirty="0"/>
              </a:p>
              <a:p>
                <a:pPr lvl="1"/>
                <a:endParaRPr lang="en-US" dirty="0"/>
              </a:p>
              <a:p>
                <a:pPr lvl="1"/>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478" b="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7" name="图片 6"/>
          <p:cNvPicPr>
            <a:picLocks noChangeAspect="1"/>
          </p:cNvPicPr>
          <p:nvPr/>
        </p:nvPicPr>
        <p:blipFill>
          <a:blip r:embed="rId3"/>
          <a:stretch>
            <a:fillRect/>
          </a:stretch>
        </p:blipFill>
        <p:spPr>
          <a:xfrm>
            <a:off x="5855109" y="2673043"/>
            <a:ext cx="1562208" cy="1805743"/>
          </a:xfrm>
          <a:prstGeom prst="rect">
            <a:avLst/>
          </a:prstGeom>
        </p:spPr>
      </p:pic>
      <p:pic>
        <p:nvPicPr>
          <p:cNvPr id="8" name="图片 7"/>
          <p:cNvPicPr>
            <a:picLocks noChangeAspect="1"/>
          </p:cNvPicPr>
          <p:nvPr/>
        </p:nvPicPr>
        <p:blipFill>
          <a:blip r:embed="rId4"/>
          <a:stretch>
            <a:fillRect/>
          </a:stretch>
        </p:blipFill>
        <p:spPr>
          <a:xfrm>
            <a:off x="1473336" y="4888397"/>
            <a:ext cx="2143492" cy="1297918"/>
          </a:xfrm>
          <a:prstGeom prst="rect">
            <a:avLst/>
          </a:prstGeom>
        </p:spPr>
      </p:pic>
      <p:pic>
        <p:nvPicPr>
          <p:cNvPr id="10" name="图片 14"/>
          <p:cNvPicPr>
            <a:picLocks noChangeAspect="1"/>
          </p:cNvPicPr>
          <p:nvPr/>
        </p:nvPicPr>
        <p:blipFill>
          <a:blip r:embed="rId5"/>
          <a:stretch>
            <a:fillRect/>
          </a:stretch>
        </p:blipFill>
        <p:spPr>
          <a:xfrm>
            <a:off x="4223003" y="1145028"/>
            <a:ext cx="3600035" cy="1470535"/>
          </a:xfrm>
          <a:prstGeom prst="rect">
            <a:avLst/>
          </a:prstGeom>
        </p:spPr>
      </p:pic>
      <p:pic>
        <p:nvPicPr>
          <p:cNvPr id="11" name="图片 8"/>
          <p:cNvPicPr>
            <a:picLocks noChangeAspect="1"/>
          </p:cNvPicPr>
          <p:nvPr/>
        </p:nvPicPr>
        <p:blipFill>
          <a:blip r:embed="rId6"/>
          <a:stretch>
            <a:fillRect/>
          </a:stretch>
        </p:blipFill>
        <p:spPr>
          <a:xfrm>
            <a:off x="8156241" y="1581357"/>
            <a:ext cx="933264" cy="999461"/>
          </a:xfrm>
          <a:prstGeom prst="rect">
            <a:avLst/>
          </a:prstGeom>
        </p:spPr>
      </p:pic>
      <mc:AlternateContent xmlns:mc="http://schemas.openxmlformats.org/markup-compatibility/2006">
        <mc:Choice xmlns:a14="http://schemas.microsoft.com/office/drawing/2010/main" Requires="a14">
          <p:sp>
            <p:nvSpPr>
              <p:cNvPr id="6" name="TextBox 5"/>
              <p:cNvSpPr txBox="1"/>
              <p:nvPr/>
            </p:nvSpPr>
            <p:spPr>
              <a:xfrm>
                <a:off x="7845940" y="1963855"/>
                <a:ext cx="25327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charset="0"/>
                          <a:ea typeface="Cambria Math" panose="02040503050406030204" charset="0"/>
                          <a:cs typeface="Cambria Math" panose="02040503050406030204" charset="0"/>
                        </a:rPr>
                        <m:t>⇒</m:t>
                      </m:r>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7845940" y="1963855"/>
                <a:ext cx="253274" cy="276999"/>
              </a:xfrm>
              <a:prstGeom prst="rect">
                <a:avLst/>
              </a:prstGeom>
              <a:blipFill rotWithShape="1">
                <a:blip r:embed="rId7"/>
                <a:stretch>
                  <a:fillRect l="-203" t="-157" r="-9611" b="207"/>
                </a:stretch>
              </a:blipFill>
            </p:spPr>
            <p:txBody>
              <a:bodyPr/>
              <a:lstStyle/>
              <a:p>
                <a:r>
                  <a:rPr lang="zh-CN" altLang="en-US">
                    <a:noFill/>
                  </a:rPr>
                  <a:t> </a:t>
                </a:r>
              </a:p>
            </p:txBody>
          </p:sp>
        </mc:Fallback>
      </mc:AlternateContent>
      <p:sp>
        <p:nvSpPr>
          <p:cNvPr id="13" name="Right Arrow 12"/>
          <p:cNvSpPr/>
          <p:nvPr/>
        </p:nvSpPr>
        <p:spPr>
          <a:xfrm>
            <a:off x="673027" y="4194969"/>
            <a:ext cx="170120" cy="2551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p:cNvSpPr/>
          <p:nvPr/>
        </p:nvSpPr>
        <p:spPr>
          <a:xfrm>
            <a:off x="3786525" y="5392358"/>
            <a:ext cx="282143" cy="282143"/>
          </a:xfrm>
          <a:prstGeom prst="plus">
            <a:avLst>
              <a:gd name="adj" fmla="val 400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34623" y="5348763"/>
            <a:ext cx="1107996" cy="369332"/>
          </a:xfrm>
          <a:prstGeom prst="rect">
            <a:avLst/>
          </a:prstGeom>
        </p:spPr>
        <p:txBody>
          <a:bodyPr wrap="none">
            <a:spAutoFit/>
          </a:bodyPr>
          <a:lstStyle/>
          <a:p>
            <a:r>
              <a:rPr lang="zh-CN" altLang="en-US">
                <a:solidFill>
                  <a:srgbClr val="0000FF"/>
                </a:solidFill>
              </a:rPr>
              <a:t>透视除法</a:t>
            </a:r>
            <a:endParaRPr lang="zh-CN" altLang="en-US" dirty="0">
              <a:solidFill>
                <a:srgbClr val="0000FF"/>
              </a:solidFill>
            </a:endParaRPr>
          </a:p>
        </p:txBody>
      </p:sp>
      <p:sp>
        <p:nvSpPr>
          <p:cNvPr id="21" name="Right Brace 20"/>
          <p:cNvSpPr/>
          <p:nvPr/>
        </p:nvSpPr>
        <p:spPr>
          <a:xfrm>
            <a:off x="5383708" y="4322559"/>
            <a:ext cx="447767" cy="219968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7" name="TextBox 26"/>
              <p:cNvSpPr txBox="1"/>
              <p:nvPr/>
            </p:nvSpPr>
            <p:spPr>
              <a:xfrm>
                <a:off x="6201577" y="4644980"/>
                <a:ext cx="1907382" cy="52168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charset="0"/>
                            </a:rPr>
                          </m:ctrlPr>
                        </m:sSubPr>
                        <m:e>
                          <m:r>
                            <a:rPr lang="en-US" altLang="zh-CN" b="0" i="1" smtClean="0">
                              <a:latin typeface="Cambria Math" panose="02040503050406030204" charset="0"/>
                            </a:rPr>
                            <m:t>𝑥</m:t>
                          </m:r>
                        </m:e>
                        <m:sub>
                          <m:r>
                            <a:rPr lang="en-US" altLang="zh-CN" i="1">
                              <a:latin typeface="Cambria Math" panose="02040503050406030204" charset="0"/>
                            </a:rPr>
                            <m:t>𝑘</m:t>
                          </m:r>
                        </m:sub>
                      </m:sSub>
                      <m:r>
                        <a:rPr lang="en-US" altLang="zh-CN" b="0" i="1" smtClean="0">
                          <a:latin typeface="Cambria Math" panose="02040503050406030204" charset="0"/>
                        </a:rPr>
                        <m:t>=</m:t>
                      </m:r>
                      <m:sSub>
                        <m:sSubPr>
                          <m:ctrlPr>
                            <a:rPr lang="en-US" altLang="zh-CN" b="0" i="1" smtClean="0">
                              <a:latin typeface="Cambria Math" panose="02040503050406030204" charset="0"/>
                            </a:rPr>
                          </m:ctrlPr>
                        </m:sSubPr>
                        <m:e>
                          <m:r>
                            <a:rPr lang="en-US" altLang="zh-CN" b="0" i="1" smtClean="0">
                              <a:latin typeface="Cambria Math" panose="02040503050406030204" charset="0"/>
                            </a:rPr>
                            <m:t>𝑥</m:t>
                          </m:r>
                        </m:e>
                        <m:sub>
                          <m:r>
                            <a:rPr lang="en-US" altLang="zh-CN" b="0" i="1" smtClean="0">
                              <a:latin typeface="Cambria Math" panose="02040503050406030204" charset="0"/>
                            </a:rPr>
                            <m:t>𝑙</m:t>
                          </m:r>
                        </m:sub>
                      </m:sSub>
                      <m:r>
                        <a:rPr lang="en-US" altLang="zh-CN" b="0" i="1" smtClean="0">
                          <a:latin typeface="Cambria Math" panose="02040503050406030204" charset="0"/>
                        </a:rPr>
                        <m:t>−</m:t>
                      </m:r>
                      <m:f>
                        <m:fPr>
                          <m:ctrlPr>
                            <a:rPr lang="en-US" altLang="zh-CN" b="0" i="1" smtClean="0">
                              <a:latin typeface="Cambria Math" panose="02040503050406030204" charset="0"/>
                            </a:rPr>
                          </m:ctrlPr>
                        </m:fPr>
                        <m:num>
                          <m:r>
                            <a:rPr lang="en-US" altLang="zh-CN" b="0" i="1" smtClean="0">
                              <a:latin typeface="Cambria Math" panose="02040503050406030204" charset="0"/>
                            </a:rPr>
                            <m:t>𝑥</m:t>
                          </m:r>
                          <m:r>
                            <a:rPr lang="en-US" altLang="zh-CN" b="0" i="1" smtClean="0">
                              <a:latin typeface="Cambria Math" panose="02040503050406030204" charset="0"/>
                            </a:rPr>
                            <m:t>−</m:t>
                          </m:r>
                          <m:sSub>
                            <m:sSubPr>
                              <m:ctrlPr>
                                <a:rPr lang="en-US" altLang="zh-CN" b="0" i="1" smtClean="0">
                                  <a:latin typeface="Cambria Math" panose="02040503050406030204" charset="0"/>
                                </a:rPr>
                              </m:ctrlPr>
                            </m:sSubPr>
                            <m:e>
                              <m:r>
                                <a:rPr lang="en-US" altLang="zh-CN" b="0" i="1" smtClean="0">
                                  <a:latin typeface="Cambria Math" panose="02040503050406030204" charset="0"/>
                                </a:rPr>
                                <m:t>𝑥</m:t>
                              </m:r>
                            </m:e>
                            <m:sub>
                              <m:r>
                                <a:rPr lang="en-US" altLang="zh-CN" b="0" i="1" smtClean="0">
                                  <a:latin typeface="Cambria Math" panose="02040503050406030204" charset="0"/>
                                </a:rPr>
                                <m:t>𝑙</m:t>
                              </m:r>
                            </m:sub>
                          </m:sSub>
                        </m:num>
                        <m:den>
                          <m:r>
                            <a:rPr lang="en-US" altLang="zh-CN" b="0" i="1" smtClean="0">
                              <a:latin typeface="Cambria Math" panose="02040503050406030204" charset="0"/>
                            </a:rPr>
                            <m:t>𝑦</m:t>
                          </m:r>
                          <m:r>
                            <a:rPr lang="en-US" altLang="zh-CN" b="0" i="1" smtClean="0">
                              <a:latin typeface="Cambria Math" panose="02040503050406030204" charset="0"/>
                            </a:rPr>
                            <m:t>−</m:t>
                          </m:r>
                          <m:sSub>
                            <m:sSubPr>
                              <m:ctrlPr>
                                <a:rPr lang="en-US" altLang="zh-CN" b="0" i="1" smtClean="0">
                                  <a:latin typeface="Cambria Math" panose="02040503050406030204" charset="0"/>
                                </a:rPr>
                              </m:ctrlPr>
                            </m:sSubPr>
                            <m:e>
                              <m:r>
                                <a:rPr lang="en-US" altLang="zh-CN" b="0" i="1" smtClean="0">
                                  <a:latin typeface="Cambria Math" panose="02040503050406030204" charset="0"/>
                                </a:rPr>
                                <m:t>𝑦</m:t>
                              </m:r>
                            </m:e>
                            <m:sub>
                              <m:r>
                                <a:rPr lang="en-US" altLang="zh-CN" b="0" i="1" smtClean="0">
                                  <a:latin typeface="Cambria Math" panose="02040503050406030204" charset="0"/>
                                </a:rPr>
                                <m:t>𝑙</m:t>
                              </m:r>
                            </m:sub>
                          </m:sSub>
                        </m:den>
                      </m:f>
                      <m:sSub>
                        <m:sSubPr>
                          <m:ctrlPr>
                            <a:rPr lang="en-US" altLang="zh-CN" b="0" i="1" smtClean="0">
                              <a:latin typeface="Cambria Math" panose="02040503050406030204" charset="0"/>
                            </a:rPr>
                          </m:ctrlPr>
                        </m:sSubPr>
                        <m:e>
                          <m:r>
                            <a:rPr lang="en-US" altLang="zh-CN" b="0" i="1" smtClean="0">
                              <a:latin typeface="Cambria Math" panose="02040503050406030204" charset="0"/>
                            </a:rPr>
                            <m:t>𝑦</m:t>
                          </m:r>
                        </m:e>
                        <m:sub>
                          <m:r>
                            <a:rPr lang="en-US" altLang="zh-CN" b="0" i="1" smtClean="0">
                              <a:latin typeface="Cambria Math" panose="02040503050406030204" charset="0"/>
                            </a:rPr>
                            <m:t>𝑙</m:t>
                          </m:r>
                        </m:sub>
                      </m:sSub>
                    </m:oMath>
                  </m:oMathPara>
                </a14:m>
                <a:endParaRPr lang="en-US" altLang="zh-CN" b="0" dirty="0"/>
              </a:p>
            </p:txBody>
          </p:sp>
        </mc:Choice>
        <mc:Fallback>
          <p:sp>
            <p:nvSpPr>
              <p:cNvPr id="27" name="TextBox 26"/>
              <p:cNvSpPr txBox="1">
                <a:spLocks noRot="1" noChangeAspect="1" noMove="1" noResize="1" noEditPoints="1" noAdjustHandles="1" noChangeArrowheads="1" noChangeShapeType="1" noTextEdit="1"/>
              </p:cNvSpPr>
              <p:nvPr/>
            </p:nvSpPr>
            <p:spPr>
              <a:xfrm>
                <a:off x="6201577" y="4644980"/>
                <a:ext cx="1907382" cy="521681"/>
              </a:xfrm>
              <a:prstGeom prst="rect">
                <a:avLst/>
              </a:prstGeom>
              <a:blipFill rotWithShape="1">
                <a:blip r:embed="rId8"/>
                <a:stretch>
                  <a:fillRect l="-9" t="-113" r="-399" b="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6235431" y="5267158"/>
                <a:ext cx="72244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charset="0"/>
                            </a:rPr>
                          </m:ctrlPr>
                        </m:sSubPr>
                        <m:e>
                          <m:r>
                            <a:rPr lang="en-US" altLang="zh-CN" b="0" i="1" smtClean="0">
                              <a:latin typeface="Cambria Math" panose="02040503050406030204" charset="0"/>
                            </a:rPr>
                            <m:t>𝑦</m:t>
                          </m:r>
                        </m:e>
                        <m:sub>
                          <m:r>
                            <a:rPr lang="en-US" altLang="zh-CN" b="0" i="1" smtClean="0">
                              <a:latin typeface="Cambria Math" panose="02040503050406030204" charset="0"/>
                            </a:rPr>
                            <m:t>𝑘</m:t>
                          </m:r>
                        </m:sub>
                      </m:sSub>
                      <m:r>
                        <a:rPr lang="en-US" altLang="zh-CN" b="0" i="1" smtClean="0">
                          <a:latin typeface="Cambria Math" panose="02040503050406030204" charset="0"/>
                        </a:rPr>
                        <m:t>=</m:t>
                      </m:r>
                      <m:r>
                        <a:rPr lang="en-US" altLang="zh-CN" b="0" i="1" smtClean="0">
                          <a:latin typeface="Cambria Math" panose="02040503050406030204" charset="0"/>
                        </a:rPr>
                        <m:t>0</m:t>
                      </m:r>
                    </m:oMath>
                  </m:oMathPara>
                </a14:m>
                <a:endParaRPr lang="en-US" altLang="zh-CN" b="0" dirty="0"/>
              </a:p>
            </p:txBody>
          </p:sp>
        </mc:Choice>
        <mc:Fallback>
          <p:sp>
            <p:nvSpPr>
              <p:cNvPr id="28" name="TextBox 27"/>
              <p:cNvSpPr txBox="1">
                <a:spLocks noRot="1" noChangeAspect="1" noMove="1" noResize="1" noEditPoints="1" noAdjustHandles="1" noChangeArrowheads="1" noChangeShapeType="1" noTextEdit="1"/>
              </p:cNvSpPr>
              <p:nvPr/>
            </p:nvSpPr>
            <p:spPr>
              <a:xfrm>
                <a:off x="6235431" y="5267158"/>
                <a:ext cx="722441" cy="276999"/>
              </a:xfrm>
              <a:prstGeom prst="rect">
                <a:avLst/>
              </a:prstGeom>
              <a:blipFill rotWithShape="1">
                <a:blip r:embed="rId9"/>
                <a:stretch>
                  <a:fillRect l="-51" t="-169" r="-2876" b="2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nvSpPr>
            <p:spPr>
              <a:xfrm>
                <a:off x="6235431" y="5793512"/>
                <a:ext cx="1931426" cy="5197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charset="0"/>
                            </a:rPr>
                          </m:ctrlPr>
                        </m:sSubPr>
                        <m:e>
                          <m:r>
                            <a:rPr lang="en-US" altLang="zh-CN" b="0" i="1" smtClean="0">
                              <a:latin typeface="Cambria Math" panose="02040503050406030204" charset="0"/>
                            </a:rPr>
                            <m:t>𝑧</m:t>
                          </m:r>
                        </m:e>
                        <m:sub>
                          <m:r>
                            <a:rPr lang="en-US" altLang="zh-CN" i="1">
                              <a:latin typeface="Cambria Math" panose="02040503050406030204" charset="0"/>
                            </a:rPr>
                            <m:t>𝑘</m:t>
                          </m:r>
                        </m:sub>
                      </m:sSub>
                      <m:r>
                        <a:rPr lang="en-US" altLang="zh-CN" b="0" i="1" smtClean="0">
                          <a:latin typeface="Cambria Math" panose="02040503050406030204" charset="0"/>
                        </a:rPr>
                        <m:t>=</m:t>
                      </m:r>
                      <m:sSub>
                        <m:sSubPr>
                          <m:ctrlPr>
                            <a:rPr lang="en-US" altLang="zh-CN" b="0" i="1" smtClean="0">
                              <a:latin typeface="Cambria Math" panose="02040503050406030204" charset="0"/>
                            </a:rPr>
                          </m:ctrlPr>
                        </m:sSubPr>
                        <m:e>
                          <m:r>
                            <a:rPr lang="en-US" altLang="zh-CN" b="0" i="1" smtClean="0">
                              <a:latin typeface="Cambria Math" panose="02040503050406030204" charset="0"/>
                            </a:rPr>
                            <m:t>𝑧</m:t>
                          </m:r>
                        </m:e>
                        <m:sub>
                          <m:r>
                            <a:rPr lang="en-US" altLang="zh-CN" b="0" i="1" smtClean="0">
                              <a:latin typeface="Cambria Math" panose="02040503050406030204" charset="0"/>
                            </a:rPr>
                            <m:t>𝑙</m:t>
                          </m:r>
                        </m:sub>
                      </m:sSub>
                      <m:r>
                        <a:rPr lang="en-US" altLang="zh-CN" b="0" i="1" smtClean="0">
                          <a:latin typeface="Cambria Math" panose="02040503050406030204" charset="0"/>
                        </a:rPr>
                        <m:t>−</m:t>
                      </m:r>
                      <m:f>
                        <m:fPr>
                          <m:ctrlPr>
                            <a:rPr lang="en-US" altLang="zh-CN" b="0" i="1" smtClean="0">
                              <a:latin typeface="Cambria Math" panose="02040503050406030204" charset="0"/>
                            </a:rPr>
                          </m:ctrlPr>
                        </m:fPr>
                        <m:num>
                          <m:r>
                            <a:rPr lang="en-US" altLang="zh-CN" b="0" i="1" smtClean="0">
                              <a:latin typeface="Cambria Math" panose="02040503050406030204" charset="0"/>
                            </a:rPr>
                            <m:t>𝑧</m:t>
                          </m:r>
                          <m:r>
                            <a:rPr lang="en-US" altLang="zh-CN" b="0" i="1" smtClean="0">
                              <a:latin typeface="Cambria Math" panose="02040503050406030204" charset="0"/>
                            </a:rPr>
                            <m:t>−</m:t>
                          </m:r>
                          <m:sSub>
                            <m:sSubPr>
                              <m:ctrlPr>
                                <a:rPr lang="en-US" altLang="zh-CN" b="0" i="1" smtClean="0">
                                  <a:latin typeface="Cambria Math" panose="02040503050406030204" charset="0"/>
                                </a:rPr>
                              </m:ctrlPr>
                            </m:sSubPr>
                            <m:e>
                              <m:r>
                                <a:rPr lang="en-US" altLang="zh-CN" b="0" i="1" smtClean="0">
                                  <a:latin typeface="Cambria Math" panose="02040503050406030204" charset="0"/>
                                </a:rPr>
                                <m:t>𝑧</m:t>
                              </m:r>
                            </m:e>
                            <m:sub>
                              <m:r>
                                <a:rPr lang="en-US" altLang="zh-CN" b="0" i="1" smtClean="0">
                                  <a:latin typeface="Cambria Math" panose="02040503050406030204" charset="0"/>
                                </a:rPr>
                                <m:t>𝑙</m:t>
                              </m:r>
                            </m:sub>
                          </m:sSub>
                        </m:num>
                        <m:den>
                          <m:r>
                            <a:rPr lang="en-US" altLang="zh-CN" b="0" i="1" smtClean="0">
                              <a:latin typeface="Cambria Math" panose="02040503050406030204" charset="0"/>
                            </a:rPr>
                            <m:t>𝑦</m:t>
                          </m:r>
                          <m:r>
                            <a:rPr lang="en-US" altLang="zh-CN" b="0" i="1" smtClean="0">
                              <a:latin typeface="Cambria Math" panose="02040503050406030204" charset="0"/>
                            </a:rPr>
                            <m:t>−</m:t>
                          </m:r>
                          <m:sSub>
                            <m:sSubPr>
                              <m:ctrlPr>
                                <a:rPr lang="en-US" altLang="zh-CN" b="0" i="1" smtClean="0">
                                  <a:latin typeface="Cambria Math" panose="02040503050406030204" charset="0"/>
                                </a:rPr>
                              </m:ctrlPr>
                            </m:sSubPr>
                            <m:e>
                              <m:r>
                                <a:rPr lang="en-US" altLang="zh-CN" b="0" i="1" smtClean="0">
                                  <a:latin typeface="Cambria Math" panose="02040503050406030204" charset="0"/>
                                </a:rPr>
                                <m:t>𝑦</m:t>
                              </m:r>
                            </m:e>
                            <m:sub>
                              <m:r>
                                <a:rPr lang="en-US" altLang="zh-CN" b="0" i="1" smtClean="0">
                                  <a:latin typeface="Cambria Math" panose="02040503050406030204" charset="0"/>
                                </a:rPr>
                                <m:t>𝑙</m:t>
                              </m:r>
                            </m:sub>
                          </m:sSub>
                        </m:den>
                      </m:f>
                      <m:sSub>
                        <m:sSubPr>
                          <m:ctrlPr>
                            <a:rPr lang="en-US" altLang="zh-CN" b="0" i="1" smtClean="0">
                              <a:latin typeface="Cambria Math" panose="02040503050406030204" charset="0"/>
                            </a:rPr>
                          </m:ctrlPr>
                        </m:sSubPr>
                        <m:e>
                          <m:r>
                            <a:rPr lang="en-US" altLang="zh-CN" b="0" i="1" smtClean="0">
                              <a:latin typeface="Cambria Math" panose="02040503050406030204" charset="0"/>
                            </a:rPr>
                            <m:t>𝑦</m:t>
                          </m:r>
                        </m:e>
                        <m:sub>
                          <m:r>
                            <a:rPr lang="en-US" altLang="zh-CN" b="0" i="1" smtClean="0">
                              <a:latin typeface="Cambria Math" panose="02040503050406030204" charset="0"/>
                            </a:rPr>
                            <m:t>𝑙</m:t>
                          </m:r>
                        </m:sub>
                      </m:sSub>
                    </m:oMath>
                  </m:oMathPara>
                </a14:m>
                <a:endParaRPr lang="en-US" altLang="zh-CN" b="0" dirty="0"/>
              </a:p>
            </p:txBody>
          </p:sp>
        </mc:Choice>
        <mc:Fallback>
          <p:sp>
            <p:nvSpPr>
              <p:cNvPr id="29" name="TextBox 28"/>
              <p:cNvSpPr txBox="1">
                <a:spLocks noRot="1" noChangeAspect="1" noMove="1" noResize="1" noEditPoints="1" noAdjustHandles="1" noChangeArrowheads="1" noChangeShapeType="1" noTextEdit="1"/>
              </p:cNvSpPr>
              <p:nvPr/>
            </p:nvSpPr>
            <p:spPr>
              <a:xfrm>
                <a:off x="6235431" y="5793512"/>
                <a:ext cx="1931426" cy="519758"/>
              </a:xfrm>
              <a:prstGeom prst="rect">
                <a:avLst/>
              </a:prstGeom>
              <a:blipFill rotWithShape="1">
                <a:blip r:embed="rId10"/>
                <a:stretch>
                  <a:fillRect l="-19" t="-78" r="6" b="19"/>
                </a:stretch>
              </a:blipFill>
            </p:spPr>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阴影效果</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透视投影矩阵：</a:t>
                </a:r>
                <a:endParaRPr lang="en-US" altLang="zh-CN" dirty="0"/>
              </a:p>
              <a:p>
                <a:pPr lvl="1">
                  <a:buClr>
                    <a:schemeClr val="tx1"/>
                  </a:buClr>
                </a:pPr>
                <a:r>
                  <a:rPr lang="zh-CN" altLang="en-US" dirty="0"/>
                  <a:t>投影中心在原点</a:t>
                </a:r>
                <a:endParaRPr lang="en-US" altLang="zh-CN" dirty="0"/>
              </a:p>
              <a:p>
                <a:pPr lvl="1">
                  <a:buClr>
                    <a:schemeClr val="tx1"/>
                  </a:buClr>
                </a:pPr>
                <a:r>
                  <a:rPr lang="zh-CN" altLang="en-US" dirty="0"/>
                  <a:t>投影平面为</a:t>
                </a:r>
                <a14:m>
                  <m:oMath xmlns:m="http://schemas.openxmlformats.org/officeDocument/2006/math">
                    <m:r>
                      <a:rPr lang="en-US" altLang="zh-CN" i="1" dirty="0">
                        <a:latin typeface="Cambria Math" panose="02040503050406030204" charset="0"/>
                      </a:rPr>
                      <m:t>𝑧</m:t>
                    </m:r>
                    <m:r>
                      <a:rPr lang="en-US" altLang="zh-CN" i="1" dirty="0">
                        <a:latin typeface="Cambria Math" panose="02040503050406030204" charset="0"/>
                      </a:rPr>
                      <m:t>=</m:t>
                    </m:r>
                    <m:r>
                      <a:rPr lang="en-US" altLang="zh-CN" i="1" dirty="0">
                        <a:latin typeface="Cambria Math" panose="02040503050406030204" charset="0"/>
                      </a:rPr>
                      <m:t>𝑑</m:t>
                    </m:r>
                    <m:r>
                      <a:rPr lang="en-US" altLang="zh-CN" i="1" dirty="0">
                        <a:latin typeface="Cambria Math" panose="02040503050406030204" charset="0"/>
                      </a:rPr>
                      <m:t>, </m:t>
                    </m:r>
                    <m:r>
                      <a:rPr lang="en-US" altLang="zh-CN" i="1" dirty="0">
                        <a:latin typeface="Cambria Math" panose="02040503050406030204" charset="0"/>
                      </a:rPr>
                      <m:t>𝑑</m:t>
                    </m:r>
                    <m:r>
                      <a:rPr lang="en-US" altLang="zh-CN" i="1" dirty="0">
                        <a:latin typeface="Cambria Math" panose="02040503050406030204" charset="0"/>
                      </a:rPr>
                      <m:t>&lt;</m:t>
                    </m:r>
                    <m:r>
                      <a:rPr lang="en-US" altLang="zh-CN" i="1" dirty="0">
                        <a:latin typeface="Cambria Math" panose="02040503050406030204" charset="0"/>
                      </a:rPr>
                      <m:t>0</m:t>
                    </m:r>
                  </m:oMath>
                </a14:m>
                <a:endParaRPr lang="en-US" altLang="zh-CN" dirty="0"/>
              </a:p>
              <a:p>
                <a:pPr lvl="1"/>
                <a:endParaRPr lang="en-US" altLang="zh-CN" dirty="0"/>
              </a:p>
              <a:p>
                <a:r>
                  <a:rPr lang="zh-CN" altLang="en-US" dirty="0"/>
                  <a:t>阴影投影矩阵：</a:t>
                </a:r>
                <a:endParaRPr lang="en-US" altLang="zh-CN" dirty="0"/>
              </a:p>
              <a:p>
                <a:pPr lvl="1"/>
                <a:r>
                  <a:rPr lang="zh-CN" altLang="en-US" dirty="0"/>
                  <a:t>投影中心在</a:t>
                </a:r>
                <a14:m>
                  <m:oMath xmlns:m="http://schemas.openxmlformats.org/officeDocument/2006/math">
                    <m:d>
                      <m:dPr>
                        <m:ctrlPr>
                          <a:rPr lang="en-US" altLang="zh-CN" i="1">
                            <a:latin typeface="Cambria Math" panose="02040503050406030204" charset="0"/>
                            <a:sym typeface="Wingdings" panose="05000000000000000000"/>
                          </a:rPr>
                        </m:ctrlPr>
                      </m:dPr>
                      <m:e>
                        <m:sSub>
                          <m:sSubPr>
                            <m:ctrlPr>
                              <a:rPr lang="en-US" altLang="zh-CN" i="1">
                                <a:latin typeface="Cambria Math" panose="02040503050406030204" charset="0"/>
                                <a:sym typeface="Wingdings" panose="05000000000000000000"/>
                              </a:rPr>
                            </m:ctrlPr>
                          </m:sSubPr>
                          <m:e>
                            <m:r>
                              <a:rPr lang="en-US" altLang="zh-CN" i="1">
                                <a:latin typeface="Cambria Math" panose="02040503050406030204" charset="0"/>
                                <a:sym typeface="Wingdings" panose="05000000000000000000"/>
                              </a:rPr>
                              <m:t>𝑥</m:t>
                            </m:r>
                          </m:e>
                          <m:sub>
                            <m:r>
                              <a:rPr lang="en-US" altLang="zh-CN" i="1">
                                <a:latin typeface="Cambria Math" panose="02040503050406030204" charset="0"/>
                                <a:sym typeface="Wingdings" panose="05000000000000000000"/>
                              </a:rPr>
                              <m:t>𝑙</m:t>
                            </m:r>
                          </m:sub>
                        </m:sSub>
                        <m:r>
                          <a:rPr lang="en-US" altLang="zh-CN" i="1">
                            <a:latin typeface="Cambria Math" panose="02040503050406030204" charset="0"/>
                            <a:sym typeface="Wingdings" panose="05000000000000000000"/>
                          </a:rPr>
                          <m:t>,</m:t>
                        </m:r>
                        <m:sSub>
                          <m:sSubPr>
                            <m:ctrlPr>
                              <a:rPr lang="en-US" altLang="zh-CN" i="1">
                                <a:latin typeface="Cambria Math" panose="02040503050406030204" charset="0"/>
                                <a:sym typeface="Wingdings" panose="05000000000000000000"/>
                              </a:rPr>
                            </m:ctrlPr>
                          </m:sSubPr>
                          <m:e>
                            <m:r>
                              <a:rPr lang="en-US" altLang="zh-CN" i="1">
                                <a:latin typeface="Cambria Math" panose="02040503050406030204" charset="0"/>
                                <a:sym typeface="Wingdings" panose="05000000000000000000"/>
                              </a:rPr>
                              <m:t>𝑦</m:t>
                            </m:r>
                          </m:e>
                          <m:sub>
                            <m:r>
                              <a:rPr lang="en-US" altLang="zh-CN" i="1">
                                <a:latin typeface="Cambria Math" panose="02040503050406030204" charset="0"/>
                                <a:sym typeface="Wingdings" panose="05000000000000000000"/>
                              </a:rPr>
                              <m:t>𝑙</m:t>
                            </m:r>
                          </m:sub>
                        </m:sSub>
                        <m:r>
                          <a:rPr lang="en-US" altLang="zh-CN" i="1">
                            <a:latin typeface="Cambria Math" panose="02040503050406030204" charset="0"/>
                            <a:sym typeface="Wingdings" panose="05000000000000000000"/>
                          </a:rPr>
                          <m:t>,</m:t>
                        </m:r>
                        <m:r>
                          <a:rPr lang="zh-CN" altLang="en-US" i="1">
                            <a:latin typeface="Cambria Math" panose="02040503050406030204" charset="0"/>
                            <a:sym typeface="Wingdings" panose="05000000000000000000"/>
                          </a:rPr>
                          <m:t> </m:t>
                        </m:r>
                        <m:sSub>
                          <m:sSubPr>
                            <m:ctrlPr>
                              <a:rPr lang="en-US" altLang="zh-CN" i="1">
                                <a:latin typeface="Cambria Math" panose="02040503050406030204" charset="0"/>
                                <a:sym typeface="Wingdings" panose="05000000000000000000"/>
                              </a:rPr>
                            </m:ctrlPr>
                          </m:sSubPr>
                          <m:e>
                            <m:r>
                              <a:rPr lang="en-US" altLang="zh-CN" i="1">
                                <a:latin typeface="Cambria Math" panose="02040503050406030204" charset="0"/>
                                <a:sym typeface="Wingdings" panose="05000000000000000000"/>
                              </a:rPr>
                              <m:t>𝑧</m:t>
                            </m:r>
                          </m:e>
                          <m:sub>
                            <m:r>
                              <a:rPr lang="en-US" altLang="zh-CN" i="1">
                                <a:latin typeface="Cambria Math" panose="02040503050406030204" charset="0"/>
                                <a:sym typeface="Wingdings" panose="05000000000000000000"/>
                              </a:rPr>
                              <m:t>𝑙</m:t>
                            </m:r>
                          </m:sub>
                        </m:sSub>
                      </m:e>
                    </m:d>
                  </m:oMath>
                </a14:m>
                <a:endParaRPr lang="en-US" dirty="0"/>
              </a:p>
              <a:p>
                <a:pPr lvl="1"/>
                <a:r>
                  <a:rPr lang="zh-CN" altLang="en-US" dirty="0">
                    <a:sym typeface="Wingdings" panose="05000000000000000000"/>
                  </a:rPr>
                  <a:t>投影平面为</a:t>
                </a:r>
                <a14:m>
                  <m:oMath xmlns:m="http://schemas.openxmlformats.org/officeDocument/2006/math">
                    <m:r>
                      <a:rPr lang="en-US" altLang="zh-CN" i="1" dirty="0">
                        <a:latin typeface="Cambria Math" panose="02040503050406030204" charset="0"/>
                        <a:sym typeface="Wingdings" panose="05000000000000000000"/>
                      </a:rPr>
                      <m:t>𝑦</m:t>
                    </m:r>
                    <m:r>
                      <a:rPr lang="en-US" altLang="zh-CN" i="1" dirty="0">
                        <a:latin typeface="Cambria Math" panose="02040503050406030204" charset="0"/>
                        <a:sym typeface="Wingdings" panose="05000000000000000000"/>
                      </a:rPr>
                      <m:t>=</m:t>
                    </m:r>
                    <m:r>
                      <a:rPr lang="en-US" altLang="zh-CN" i="1" dirty="0">
                        <a:latin typeface="Cambria Math" panose="02040503050406030204" charset="0"/>
                        <a:sym typeface="Wingdings" panose="05000000000000000000"/>
                      </a:rPr>
                      <m:t>0</m:t>
                    </m:r>
                  </m:oMath>
                </a14:m>
                <a:endParaRPr lang="en-US" dirty="0"/>
              </a:p>
              <a:p>
                <a:pPr lvl="1"/>
                <a:endParaRPr lang="en-US" dirty="0"/>
              </a:p>
              <a:p>
                <a:pPr lvl="1"/>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478" b="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7" name="图片 6"/>
          <p:cNvPicPr>
            <a:picLocks noChangeAspect="1"/>
          </p:cNvPicPr>
          <p:nvPr/>
        </p:nvPicPr>
        <p:blipFill>
          <a:blip r:embed="rId2"/>
          <a:stretch>
            <a:fillRect/>
          </a:stretch>
        </p:blipFill>
        <p:spPr>
          <a:xfrm>
            <a:off x="5855109" y="2673043"/>
            <a:ext cx="1562208" cy="1805743"/>
          </a:xfrm>
          <a:prstGeom prst="rect">
            <a:avLst/>
          </a:prstGeom>
        </p:spPr>
      </p:pic>
      <p:pic>
        <p:nvPicPr>
          <p:cNvPr id="10" name="图片 14"/>
          <p:cNvPicPr>
            <a:picLocks noChangeAspect="1"/>
          </p:cNvPicPr>
          <p:nvPr/>
        </p:nvPicPr>
        <p:blipFill>
          <a:blip r:embed="rId3"/>
          <a:stretch>
            <a:fillRect/>
          </a:stretch>
        </p:blipFill>
        <p:spPr>
          <a:xfrm>
            <a:off x="4223003" y="1145028"/>
            <a:ext cx="3600035" cy="1470535"/>
          </a:xfrm>
          <a:prstGeom prst="rect">
            <a:avLst/>
          </a:prstGeom>
        </p:spPr>
      </p:pic>
      <p:pic>
        <p:nvPicPr>
          <p:cNvPr id="11" name="图片 8"/>
          <p:cNvPicPr>
            <a:picLocks noChangeAspect="1"/>
          </p:cNvPicPr>
          <p:nvPr/>
        </p:nvPicPr>
        <p:blipFill>
          <a:blip r:embed="rId4"/>
          <a:stretch>
            <a:fillRect/>
          </a:stretch>
        </p:blipFill>
        <p:spPr>
          <a:xfrm>
            <a:off x="8156241" y="1581357"/>
            <a:ext cx="933264" cy="999461"/>
          </a:xfrm>
          <a:prstGeom prst="rect">
            <a:avLst/>
          </a:prstGeom>
        </p:spPr>
      </p:pic>
      <mc:AlternateContent xmlns:mc="http://schemas.openxmlformats.org/markup-compatibility/2006">
        <mc:Choice xmlns:a14="http://schemas.microsoft.com/office/drawing/2010/main" Requires="a14">
          <p:sp>
            <p:nvSpPr>
              <p:cNvPr id="6" name="TextBox 5"/>
              <p:cNvSpPr txBox="1"/>
              <p:nvPr/>
            </p:nvSpPr>
            <p:spPr>
              <a:xfrm>
                <a:off x="7845940" y="1963855"/>
                <a:ext cx="25327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charset="0"/>
                          <a:ea typeface="Cambria Math" panose="02040503050406030204" charset="0"/>
                          <a:cs typeface="Cambria Math" panose="02040503050406030204" charset="0"/>
                        </a:rPr>
                        <m:t>⇒</m:t>
                      </m:r>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7845940" y="1963855"/>
                <a:ext cx="253274" cy="276999"/>
              </a:xfrm>
              <a:prstGeom prst="rect">
                <a:avLst/>
              </a:prstGeom>
              <a:blipFill rotWithShape="1">
                <a:blip r:embed="rId5"/>
                <a:stretch>
                  <a:fillRect l="-203" t="-157" r="-9611" b="207"/>
                </a:stretch>
              </a:blipFill>
            </p:spPr>
            <p:txBody>
              <a:bodyPr/>
              <a:lstStyle/>
              <a:p>
                <a:r>
                  <a:rPr lang="zh-CN" altLang="en-US">
                    <a:noFill/>
                  </a:rPr>
                  <a:t> </a:t>
                </a:r>
              </a:p>
            </p:txBody>
          </p:sp>
        </mc:Fallback>
      </mc:AlternateContent>
      <p:sp>
        <p:nvSpPr>
          <p:cNvPr id="13" name="Right Arrow 12"/>
          <p:cNvSpPr/>
          <p:nvPr/>
        </p:nvSpPr>
        <p:spPr>
          <a:xfrm flipH="1">
            <a:off x="5661850" y="5475659"/>
            <a:ext cx="170120" cy="2551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7" name="TextBox 26"/>
              <p:cNvSpPr txBox="1"/>
              <p:nvPr/>
            </p:nvSpPr>
            <p:spPr>
              <a:xfrm>
                <a:off x="6201577" y="4644980"/>
                <a:ext cx="1907382" cy="52168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rPr>
                          </m:ctrlPr>
                        </m:sSubPr>
                        <m:e>
                          <m:r>
                            <a:rPr lang="en-US" altLang="zh-CN" i="1">
                              <a:latin typeface="Cambria Math" panose="02040503050406030204" charset="0"/>
                            </a:rPr>
                            <m:t>𝑥</m:t>
                          </m:r>
                        </m:e>
                        <m:sub>
                          <m:r>
                            <a:rPr lang="en-US" altLang="zh-CN" i="1">
                              <a:latin typeface="Cambria Math" panose="02040503050406030204" charset="0"/>
                            </a:rPr>
                            <m:t>𝑘</m:t>
                          </m:r>
                        </m:sub>
                      </m:sSub>
                      <m:r>
                        <a:rPr lang="en-US" altLang="zh-CN" b="0" i="1" smtClean="0">
                          <a:latin typeface="Cambria Math" panose="02040503050406030204" charset="0"/>
                        </a:rPr>
                        <m:t>=</m:t>
                      </m:r>
                      <m:sSub>
                        <m:sSubPr>
                          <m:ctrlPr>
                            <a:rPr lang="en-US" altLang="zh-CN" b="0" i="1" smtClean="0">
                              <a:latin typeface="Cambria Math" panose="02040503050406030204" charset="0"/>
                            </a:rPr>
                          </m:ctrlPr>
                        </m:sSubPr>
                        <m:e>
                          <m:r>
                            <a:rPr lang="en-US" altLang="zh-CN" b="0" i="1" smtClean="0">
                              <a:latin typeface="Cambria Math" panose="02040503050406030204" charset="0"/>
                            </a:rPr>
                            <m:t>𝑥</m:t>
                          </m:r>
                        </m:e>
                        <m:sub>
                          <m:r>
                            <a:rPr lang="en-US" altLang="zh-CN" b="0" i="1" smtClean="0">
                              <a:latin typeface="Cambria Math" panose="02040503050406030204" charset="0"/>
                            </a:rPr>
                            <m:t>𝑙</m:t>
                          </m:r>
                        </m:sub>
                      </m:sSub>
                      <m:r>
                        <a:rPr lang="en-US" altLang="zh-CN" b="0" i="1" smtClean="0">
                          <a:latin typeface="Cambria Math" panose="02040503050406030204" charset="0"/>
                        </a:rPr>
                        <m:t>−</m:t>
                      </m:r>
                      <m:f>
                        <m:fPr>
                          <m:ctrlPr>
                            <a:rPr lang="en-US" altLang="zh-CN" b="0" i="1" smtClean="0">
                              <a:latin typeface="Cambria Math" panose="02040503050406030204" charset="0"/>
                            </a:rPr>
                          </m:ctrlPr>
                        </m:fPr>
                        <m:num>
                          <m:r>
                            <a:rPr lang="en-US" altLang="zh-CN" b="0" i="1" smtClean="0">
                              <a:latin typeface="Cambria Math" panose="02040503050406030204" charset="0"/>
                            </a:rPr>
                            <m:t>𝑥</m:t>
                          </m:r>
                          <m:r>
                            <a:rPr lang="en-US" altLang="zh-CN" b="0" i="1" smtClean="0">
                              <a:latin typeface="Cambria Math" panose="02040503050406030204" charset="0"/>
                            </a:rPr>
                            <m:t>−</m:t>
                          </m:r>
                          <m:sSub>
                            <m:sSubPr>
                              <m:ctrlPr>
                                <a:rPr lang="en-US" altLang="zh-CN" b="0" i="1" smtClean="0">
                                  <a:latin typeface="Cambria Math" panose="02040503050406030204" charset="0"/>
                                </a:rPr>
                              </m:ctrlPr>
                            </m:sSubPr>
                            <m:e>
                              <m:r>
                                <a:rPr lang="en-US" altLang="zh-CN" b="0" i="1" smtClean="0">
                                  <a:latin typeface="Cambria Math" panose="02040503050406030204" charset="0"/>
                                </a:rPr>
                                <m:t>𝑥</m:t>
                              </m:r>
                            </m:e>
                            <m:sub>
                              <m:r>
                                <a:rPr lang="en-US" altLang="zh-CN" b="0" i="1" smtClean="0">
                                  <a:latin typeface="Cambria Math" panose="02040503050406030204" charset="0"/>
                                </a:rPr>
                                <m:t>𝑙</m:t>
                              </m:r>
                            </m:sub>
                          </m:sSub>
                        </m:num>
                        <m:den>
                          <m:r>
                            <a:rPr lang="en-US" altLang="zh-CN" b="0" i="1" smtClean="0">
                              <a:latin typeface="Cambria Math" panose="02040503050406030204" charset="0"/>
                            </a:rPr>
                            <m:t>𝑦</m:t>
                          </m:r>
                          <m:r>
                            <a:rPr lang="en-US" altLang="zh-CN" b="0" i="1" smtClean="0">
                              <a:latin typeface="Cambria Math" panose="02040503050406030204" charset="0"/>
                            </a:rPr>
                            <m:t>−</m:t>
                          </m:r>
                          <m:sSub>
                            <m:sSubPr>
                              <m:ctrlPr>
                                <a:rPr lang="en-US" altLang="zh-CN" b="0" i="1" smtClean="0">
                                  <a:latin typeface="Cambria Math" panose="02040503050406030204" charset="0"/>
                                </a:rPr>
                              </m:ctrlPr>
                            </m:sSubPr>
                            <m:e>
                              <m:r>
                                <a:rPr lang="en-US" altLang="zh-CN" b="0" i="1" smtClean="0">
                                  <a:latin typeface="Cambria Math" panose="02040503050406030204" charset="0"/>
                                </a:rPr>
                                <m:t>𝑦</m:t>
                              </m:r>
                            </m:e>
                            <m:sub>
                              <m:r>
                                <a:rPr lang="en-US" altLang="zh-CN" b="0" i="1" smtClean="0">
                                  <a:latin typeface="Cambria Math" panose="02040503050406030204" charset="0"/>
                                </a:rPr>
                                <m:t>𝑙</m:t>
                              </m:r>
                            </m:sub>
                          </m:sSub>
                        </m:den>
                      </m:f>
                      <m:sSub>
                        <m:sSubPr>
                          <m:ctrlPr>
                            <a:rPr lang="en-US" altLang="zh-CN" b="0" i="1" smtClean="0">
                              <a:latin typeface="Cambria Math" panose="02040503050406030204" charset="0"/>
                            </a:rPr>
                          </m:ctrlPr>
                        </m:sSubPr>
                        <m:e>
                          <m:r>
                            <a:rPr lang="en-US" altLang="zh-CN" b="0" i="1" smtClean="0">
                              <a:latin typeface="Cambria Math" panose="02040503050406030204" charset="0"/>
                            </a:rPr>
                            <m:t>𝑦</m:t>
                          </m:r>
                        </m:e>
                        <m:sub>
                          <m:r>
                            <a:rPr lang="en-US" altLang="zh-CN" b="0" i="1" smtClean="0">
                              <a:latin typeface="Cambria Math" panose="02040503050406030204" charset="0"/>
                            </a:rPr>
                            <m:t>𝑙</m:t>
                          </m:r>
                        </m:sub>
                      </m:sSub>
                    </m:oMath>
                  </m:oMathPara>
                </a14:m>
                <a:endParaRPr lang="en-US" altLang="zh-CN" b="0" dirty="0"/>
              </a:p>
            </p:txBody>
          </p:sp>
        </mc:Choice>
        <mc:Fallback>
          <p:sp>
            <p:nvSpPr>
              <p:cNvPr id="27" name="TextBox 26"/>
              <p:cNvSpPr txBox="1">
                <a:spLocks noRot="1" noChangeAspect="1" noMove="1" noResize="1" noEditPoints="1" noAdjustHandles="1" noChangeArrowheads="1" noChangeShapeType="1" noTextEdit="1"/>
              </p:cNvSpPr>
              <p:nvPr/>
            </p:nvSpPr>
            <p:spPr>
              <a:xfrm>
                <a:off x="6201577" y="4644980"/>
                <a:ext cx="1907382" cy="521681"/>
              </a:xfrm>
              <a:prstGeom prst="rect">
                <a:avLst/>
              </a:prstGeom>
              <a:blipFill rotWithShape="1">
                <a:blip r:embed="rId6"/>
                <a:stretch>
                  <a:fillRect l="-9" t="-113" r="-399" b="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TextBox 27"/>
              <p:cNvSpPr txBox="1"/>
              <p:nvPr/>
            </p:nvSpPr>
            <p:spPr>
              <a:xfrm>
                <a:off x="6235431" y="5267158"/>
                <a:ext cx="72244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rPr>
                          </m:ctrlPr>
                        </m:sSubPr>
                        <m:e>
                          <m:r>
                            <a:rPr lang="en-US" altLang="zh-CN" i="1">
                              <a:latin typeface="Cambria Math" panose="02040503050406030204" charset="0"/>
                            </a:rPr>
                            <m:t>𝑦</m:t>
                          </m:r>
                        </m:e>
                        <m:sub>
                          <m:r>
                            <a:rPr lang="en-US" altLang="zh-CN" i="1">
                              <a:latin typeface="Cambria Math" panose="02040503050406030204" charset="0"/>
                            </a:rPr>
                            <m:t>𝑘</m:t>
                          </m:r>
                        </m:sub>
                      </m:sSub>
                      <m:r>
                        <a:rPr lang="en-US" altLang="zh-CN" b="0" i="1" smtClean="0">
                          <a:latin typeface="Cambria Math" panose="02040503050406030204" charset="0"/>
                        </a:rPr>
                        <m:t>=</m:t>
                      </m:r>
                      <m:r>
                        <a:rPr lang="en-US" altLang="zh-CN" b="0" i="1" smtClean="0">
                          <a:latin typeface="Cambria Math" panose="02040503050406030204" charset="0"/>
                        </a:rPr>
                        <m:t>0</m:t>
                      </m:r>
                    </m:oMath>
                  </m:oMathPara>
                </a14:m>
                <a:endParaRPr lang="en-US" altLang="zh-CN" b="0" dirty="0"/>
              </a:p>
            </p:txBody>
          </p:sp>
        </mc:Choice>
        <mc:Fallback>
          <p:sp>
            <p:nvSpPr>
              <p:cNvPr id="28" name="TextBox 27"/>
              <p:cNvSpPr txBox="1">
                <a:spLocks noRot="1" noChangeAspect="1" noMove="1" noResize="1" noEditPoints="1" noAdjustHandles="1" noChangeArrowheads="1" noChangeShapeType="1" noTextEdit="1"/>
              </p:cNvSpPr>
              <p:nvPr/>
            </p:nvSpPr>
            <p:spPr>
              <a:xfrm>
                <a:off x="6235431" y="5267158"/>
                <a:ext cx="722442" cy="276999"/>
              </a:xfrm>
              <a:prstGeom prst="rect">
                <a:avLst/>
              </a:prstGeom>
              <a:blipFill rotWithShape="1">
                <a:blip r:embed="rId7"/>
                <a:stretch>
                  <a:fillRect l="-51" t="-169" r="-2876" b="2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TextBox 28"/>
              <p:cNvSpPr txBox="1"/>
              <p:nvPr/>
            </p:nvSpPr>
            <p:spPr>
              <a:xfrm>
                <a:off x="6235431" y="5793512"/>
                <a:ext cx="1892762" cy="52168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charset="0"/>
                            </a:rPr>
                          </m:ctrlPr>
                        </m:sSubPr>
                        <m:e>
                          <m:r>
                            <a:rPr lang="en-US" altLang="zh-CN" i="1">
                              <a:latin typeface="Cambria Math" panose="02040503050406030204" charset="0"/>
                            </a:rPr>
                            <m:t>𝑧</m:t>
                          </m:r>
                        </m:e>
                        <m:sub>
                          <m:r>
                            <a:rPr lang="en-US" altLang="zh-CN" i="1">
                              <a:latin typeface="Cambria Math" panose="02040503050406030204" charset="0"/>
                            </a:rPr>
                            <m:t>𝑘</m:t>
                          </m:r>
                        </m:sub>
                      </m:sSub>
                      <m:r>
                        <a:rPr lang="en-US" altLang="zh-CN" b="0" i="1" smtClean="0">
                          <a:latin typeface="Cambria Math" panose="02040503050406030204" charset="0"/>
                        </a:rPr>
                        <m:t>=</m:t>
                      </m:r>
                      <m:sSub>
                        <m:sSubPr>
                          <m:ctrlPr>
                            <a:rPr lang="en-US" altLang="zh-CN" b="0" i="1" smtClean="0">
                              <a:latin typeface="Cambria Math" panose="02040503050406030204" charset="0"/>
                            </a:rPr>
                          </m:ctrlPr>
                        </m:sSubPr>
                        <m:e>
                          <m:r>
                            <a:rPr lang="en-US" altLang="zh-CN" b="0" i="1" smtClean="0">
                              <a:latin typeface="Cambria Math" panose="02040503050406030204" charset="0"/>
                            </a:rPr>
                            <m:t>𝑧</m:t>
                          </m:r>
                        </m:e>
                        <m:sub>
                          <m:r>
                            <a:rPr lang="en-US" altLang="zh-CN" b="0" i="1" smtClean="0">
                              <a:latin typeface="Cambria Math" panose="02040503050406030204" charset="0"/>
                            </a:rPr>
                            <m:t>𝑙</m:t>
                          </m:r>
                        </m:sub>
                      </m:sSub>
                      <m:r>
                        <a:rPr lang="en-US" altLang="zh-CN" b="0" i="1" smtClean="0">
                          <a:latin typeface="Cambria Math" panose="02040503050406030204" charset="0"/>
                        </a:rPr>
                        <m:t>−</m:t>
                      </m:r>
                      <m:f>
                        <m:fPr>
                          <m:ctrlPr>
                            <a:rPr lang="en-US" altLang="zh-CN" b="0" i="1" smtClean="0">
                              <a:latin typeface="Cambria Math" panose="02040503050406030204" charset="0"/>
                            </a:rPr>
                          </m:ctrlPr>
                        </m:fPr>
                        <m:num>
                          <m:r>
                            <a:rPr lang="en-US" altLang="zh-CN" b="0" i="1" smtClean="0">
                              <a:latin typeface="Cambria Math" panose="02040503050406030204" charset="0"/>
                            </a:rPr>
                            <m:t>𝑧</m:t>
                          </m:r>
                          <m:r>
                            <a:rPr lang="en-US" altLang="zh-CN" b="0" i="1" smtClean="0">
                              <a:latin typeface="Cambria Math" panose="02040503050406030204" charset="0"/>
                            </a:rPr>
                            <m:t>−</m:t>
                          </m:r>
                          <m:sSub>
                            <m:sSubPr>
                              <m:ctrlPr>
                                <a:rPr lang="en-US" altLang="zh-CN" b="0" i="1" smtClean="0">
                                  <a:latin typeface="Cambria Math" panose="02040503050406030204" charset="0"/>
                                </a:rPr>
                              </m:ctrlPr>
                            </m:sSubPr>
                            <m:e>
                              <m:r>
                                <a:rPr lang="en-US" altLang="zh-CN" b="0" i="1" smtClean="0">
                                  <a:latin typeface="Cambria Math" panose="02040503050406030204" charset="0"/>
                                </a:rPr>
                                <m:t>𝑧</m:t>
                              </m:r>
                            </m:e>
                            <m:sub>
                              <m:r>
                                <a:rPr lang="en-US" altLang="zh-CN" b="0" i="1" smtClean="0">
                                  <a:latin typeface="Cambria Math" panose="02040503050406030204" charset="0"/>
                                </a:rPr>
                                <m:t>𝑙</m:t>
                              </m:r>
                            </m:sub>
                          </m:sSub>
                        </m:num>
                        <m:den>
                          <m:r>
                            <a:rPr lang="en-US" altLang="zh-CN" b="0" i="1" smtClean="0">
                              <a:latin typeface="Cambria Math" panose="02040503050406030204" charset="0"/>
                            </a:rPr>
                            <m:t>𝑦</m:t>
                          </m:r>
                          <m:r>
                            <a:rPr lang="en-US" altLang="zh-CN" b="0" i="1" smtClean="0">
                              <a:latin typeface="Cambria Math" panose="02040503050406030204" charset="0"/>
                            </a:rPr>
                            <m:t>−</m:t>
                          </m:r>
                          <m:sSub>
                            <m:sSubPr>
                              <m:ctrlPr>
                                <a:rPr lang="en-US" altLang="zh-CN" b="0" i="1" smtClean="0">
                                  <a:latin typeface="Cambria Math" panose="02040503050406030204" charset="0"/>
                                </a:rPr>
                              </m:ctrlPr>
                            </m:sSubPr>
                            <m:e>
                              <m:r>
                                <a:rPr lang="en-US" altLang="zh-CN" b="0" i="1" smtClean="0">
                                  <a:latin typeface="Cambria Math" panose="02040503050406030204" charset="0"/>
                                </a:rPr>
                                <m:t>𝑦</m:t>
                              </m:r>
                            </m:e>
                            <m:sub>
                              <m:r>
                                <a:rPr lang="en-US" altLang="zh-CN" b="0" i="1" smtClean="0">
                                  <a:latin typeface="Cambria Math" panose="02040503050406030204" charset="0"/>
                                </a:rPr>
                                <m:t>𝑙</m:t>
                              </m:r>
                            </m:sub>
                          </m:sSub>
                        </m:den>
                      </m:f>
                      <m:sSub>
                        <m:sSubPr>
                          <m:ctrlPr>
                            <a:rPr lang="en-US" altLang="zh-CN" b="0" i="1" smtClean="0">
                              <a:latin typeface="Cambria Math" panose="02040503050406030204" charset="0"/>
                            </a:rPr>
                          </m:ctrlPr>
                        </m:sSubPr>
                        <m:e>
                          <m:r>
                            <a:rPr lang="en-US" altLang="zh-CN" b="0" i="1" smtClean="0">
                              <a:latin typeface="Cambria Math" panose="02040503050406030204" charset="0"/>
                            </a:rPr>
                            <m:t>𝑦</m:t>
                          </m:r>
                        </m:e>
                        <m:sub>
                          <m:r>
                            <a:rPr lang="en-US" altLang="zh-CN" b="0" i="1" smtClean="0">
                              <a:latin typeface="Cambria Math" panose="02040503050406030204" charset="0"/>
                            </a:rPr>
                            <m:t>𝑙</m:t>
                          </m:r>
                        </m:sub>
                      </m:sSub>
                    </m:oMath>
                  </m:oMathPara>
                </a14:m>
                <a:endParaRPr lang="en-US" altLang="zh-CN" b="0" dirty="0"/>
              </a:p>
            </p:txBody>
          </p:sp>
        </mc:Choice>
        <mc:Fallback>
          <p:sp>
            <p:nvSpPr>
              <p:cNvPr id="29" name="TextBox 28"/>
              <p:cNvSpPr txBox="1">
                <a:spLocks noRot="1" noChangeAspect="1" noMove="1" noResize="1" noEditPoints="1" noAdjustHandles="1" noChangeArrowheads="1" noChangeShapeType="1" noTextEdit="1"/>
              </p:cNvSpPr>
              <p:nvPr/>
            </p:nvSpPr>
            <p:spPr>
              <a:xfrm>
                <a:off x="6235431" y="5793512"/>
                <a:ext cx="1892762" cy="521681"/>
              </a:xfrm>
              <a:prstGeom prst="rect">
                <a:avLst/>
              </a:prstGeom>
              <a:blipFill rotWithShape="1">
                <a:blip r:embed="rId8"/>
                <a:stretch>
                  <a:fillRect l="-19" t="-78" r="-191" b="23"/>
                </a:stretch>
              </a:blipFill>
            </p:spPr>
            <p:txBody>
              <a:bodyPr/>
              <a:lstStyle/>
              <a:p>
                <a:r>
                  <a:rPr lang="zh-CN" altLang="en-US">
                    <a:noFill/>
                  </a:rPr>
                  <a:t> </a:t>
                </a:r>
              </a:p>
            </p:txBody>
          </p:sp>
        </mc:Fallback>
      </mc:AlternateContent>
      <p:graphicFrame>
        <p:nvGraphicFramePr>
          <p:cNvPr id="20" name="Object 18"/>
          <p:cNvGraphicFramePr>
            <a:graphicFrameLocks noChangeAspect="1"/>
          </p:cNvGraphicFramePr>
          <p:nvPr/>
        </p:nvGraphicFramePr>
        <p:xfrm>
          <a:off x="1126120" y="4516556"/>
          <a:ext cx="4005695" cy="1300209"/>
        </p:xfrm>
        <a:graphic>
          <a:graphicData uri="http://schemas.openxmlformats.org/presentationml/2006/ole">
            <mc:AlternateContent xmlns:mc="http://schemas.openxmlformats.org/markup-compatibility/2006">
              <mc:Choice xmlns:v="urn:schemas-microsoft-com:vml" Requires="v">
                <p:oleObj spid="_x0000_s1029" name="Equation" r:id="rId9" imgW="2908300" imgH="939800" progId="Equation.DSMT4">
                  <p:embed/>
                </p:oleObj>
              </mc:Choice>
              <mc:Fallback>
                <p:oleObj name="Equation" r:id="rId9" imgW="2908300" imgH="939800" progId="Equation.DSMT4">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6120" y="4516556"/>
                        <a:ext cx="4005695" cy="1300209"/>
                      </a:xfrm>
                      <a:prstGeom prst="rect">
                        <a:avLst/>
                      </a:prstGeom>
                      <a:noFill/>
                    </p:spPr>
                  </p:pic>
                </p:oleObj>
              </mc:Fallback>
            </mc:AlternateContent>
          </a:graphicData>
        </a:graphic>
      </p:graphicFrame>
      <p:sp>
        <p:nvSpPr>
          <p:cNvPr id="22" name="Rounded Rectangle 23"/>
          <p:cNvSpPr/>
          <p:nvPr/>
        </p:nvSpPr>
        <p:spPr>
          <a:xfrm>
            <a:off x="2909935" y="4507871"/>
            <a:ext cx="1833909" cy="1265072"/>
          </a:xfrm>
          <a:prstGeom prst="roundRect">
            <a:avLst>
              <a:gd name="adj" fmla="val 14431"/>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ed Rectangular Callout 25"/>
          <p:cNvSpPr/>
          <p:nvPr/>
        </p:nvSpPr>
        <p:spPr>
          <a:xfrm>
            <a:off x="3826889" y="5917033"/>
            <a:ext cx="1644650" cy="360579"/>
          </a:xfrm>
          <a:prstGeom prst="wedgeRoundRectCallout">
            <a:avLst>
              <a:gd name="adj1" fmla="val -28053"/>
              <a:gd name="adj2" fmla="val -813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楷体" panose="02010609060101010101" pitchFamily="49" charset="-122"/>
                <a:ea typeface="楷体" panose="02010609060101010101" pitchFamily="49" charset="-122"/>
                <a:cs typeface="+mj-cs"/>
              </a:rPr>
              <a:t>阴影投影矩阵</a:t>
            </a:r>
            <a:endParaRPr lang="zh-CN" altLang="en-US" b="1" dirty="0">
              <a:solidFill>
                <a:srgbClr val="FF0000"/>
              </a:solidFill>
              <a:latin typeface="楷体" panose="02010609060101010101" pitchFamily="49" charset="-122"/>
              <a:ea typeface="楷体" panose="02010609060101010101" pitchFamily="49" charset="-122"/>
              <a:cs typeface="+mj-cs"/>
            </a:endParaRPr>
          </a:p>
        </p:txBody>
      </p:sp>
      <p:graphicFrame>
        <p:nvGraphicFramePr>
          <p:cNvPr id="24" name="对象 23"/>
          <p:cNvGraphicFramePr>
            <a:graphicFrameLocks noChangeAspect="1"/>
          </p:cNvGraphicFramePr>
          <p:nvPr/>
        </p:nvGraphicFramePr>
        <p:xfrm>
          <a:off x="1126120" y="6133988"/>
          <a:ext cx="2418259" cy="604565"/>
        </p:xfrm>
        <a:graphic>
          <a:graphicData uri="http://schemas.openxmlformats.org/presentationml/2006/ole">
            <mc:AlternateContent xmlns:mc="http://schemas.openxmlformats.org/markup-compatibility/2006">
              <mc:Choice xmlns:v="urn:schemas-microsoft-com:vml" Requires="v">
                <p:oleObj spid="_x0000_s5" name="" r:id="rId11" imgW="1676400" imgH="431800" progId="Equation.DSMT4">
                  <p:embed/>
                </p:oleObj>
              </mc:Choice>
              <mc:Fallback>
                <p:oleObj name="" r:id="rId11" imgW="1676400" imgH="431800" progId="Equation.DSMT4">
                  <p:embed/>
                  <p:pic>
                    <p:nvPicPr>
                      <p:cNvPr id="0" name="对象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6120" y="6133988"/>
                        <a:ext cx="2418259" cy="604565"/>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a:t>
            </a:r>
            <a:endParaRPr lang="en-US" dirty="0"/>
          </a:p>
        </p:txBody>
      </p:sp>
      <p:sp>
        <p:nvSpPr>
          <p:cNvPr id="5" name="Content Placeholder 4"/>
          <p:cNvSpPr>
            <a:spLocks noGrp="1"/>
          </p:cNvSpPr>
          <p:nvPr>
            <p:ph idx="1"/>
          </p:nvPr>
        </p:nvSpPr>
        <p:spPr/>
        <p:txBody>
          <a:bodyPr/>
          <a:lstStyle/>
          <a:p>
            <a:r>
              <a:rPr lang="zh-CN" altLang="en-US" dirty="0"/>
              <a:t>绘制</a:t>
            </a:r>
            <a:endParaRPr lang="en-US" altLang="zh-CN" dirty="0"/>
          </a:p>
          <a:p>
            <a:pPr lvl="1"/>
            <a:r>
              <a:rPr lang="zh-CN" altLang="en-US" dirty="0"/>
              <a:t>几何对象</a:t>
            </a:r>
            <a:endParaRPr lang="en-US" altLang="zh-CN" dirty="0"/>
          </a:p>
          <a:p>
            <a:pPr lvl="1"/>
            <a:r>
              <a:rPr lang="zh-CN" altLang="en-US" dirty="0"/>
              <a:t>观察</a:t>
            </a:r>
            <a:endParaRPr lang="en-US" altLang="zh-CN" dirty="0"/>
          </a:p>
          <a:p>
            <a:pPr lvl="2"/>
            <a:r>
              <a:rPr lang="zh-CN" altLang="en-US" dirty="0"/>
              <a:t>相机位置</a:t>
            </a:r>
            <a:endParaRPr lang="en-US" altLang="zh-CN" dirty="0"/>
          </a:p>
          <a:p>
            <a:pPr lvl="2"/>
            <a:r>
              <a:rPr lang="zh-CN" altLang="en-US" dirty="0"/>
              <a:t>投影方式</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pic>
        <p:nvPicPr>
          <p:cNvPr id="6" name="Picture 4"/>
          <p:cNvPicPr>
            <a:picLocks noChangeAspect="1" noChangeArrowheads="1"/>
          </p:cNvPicPr>
          <p:nvPr/>
        </p:nvPicPr>
        <p:blipFill>
          <a:blip r:embed="rId1">
            <a:extLst>
              <a:ext uri="{28A0092B-C50C-407E-A947-70E740481C1C}">
                <a14:useLocalDpi xmlns:a14="http://schemas.microsoft.com/office/drawing/2010/main" val="0"/>
              </a:ext>
            </a:extLst>
          </a:blip>
          <a:srcRect t="29138" b="23181"/>
          <a:stretch>
            <a:fillRect/>
          </a:stretch>
        </p:blipFill>
        <p:spPr bwMode="auto">
          <a:xfrm>
            <a:off x="3519659" y="1316831"/>
            <a:ext cx="4522162" cy="2152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t="27321" b="25000"/>
          <a:stretch>
            <a:fillRect/>
          </a:stretch>
        </p:blipFill>
        <p:spPr bwMode="auto">
          <a:xfrm>
            <a:off x="3519659" y="4157119"/>
            <a:ext cx="4522161" cy="215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sp>
        <p:nvSpPr>
          <p:cNvPr id="8" name="Down Arrow 7"/>
          <p:cNvSpPr/>
          <p:nvPr/>
        </p:nvSpPr>
        <p:spPr>
          <a:xfrm>
            <a:off x="4493330" y="3617761"/>
            <a:ext cx="416242" cy="4282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109396" y="3628362"/>
            <a:ext cx="1800493" cy="369332"/>
          </a:xfrm>
          <a:prstGeom prst="rect">
            <a:avLst/>
          </a:prstGeom>
          <a:noFill/>
        </p:spPr>
        <p:txBody>
          <a:bodyPr wrap="none" rtlCol="0">
            <a:spAutoFit/>
          </a:bodyPr>
          <a:lstStyle/>
          <a:p>
            <a:r>
              <a:rPr lang="zh-CN" altLang="en-US" b="1"/>
              <a:t>光照和明暗绘制</a:t>
            </a:r>
            <a:endParaRPr lang="en-US" b="1" dirty="0"/>
          </a:p>
        </p:txBody>
      </p:sp>
      <p:pic>
        <p:nvPicPr>
          <p:cNvPr id="10" name="图片 2" descr="C:\Users\LEO\AppData\Local\Microsoft\Windows\INetCache\Content.Word\QQ截图2016082416170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837" y="3813028"/>
            <a:ext cx="2535630" cy="264801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3650349" y="1520687"/>
            <a:ext cx="2177274" cy="2177274"/>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8" name="文本框 7"/>
          <p:cNvSpPr txBox="1"/>
          <p:nvPr/>
        </p:nvSpPr>
        <p:spPr>
          <a:xfrm>
            <a:off x="3026629" y="3850885"/>
            <a:ext cx="3416321"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光照和明暗绘制</a:t>
            </a:r>
            <a:endParaRPr lang="zh-CN" altLang="en-US" sz="36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4028428" y="2780384"/>
            <a:ext cx="1532599" cy="584775"/>
          </a:xfrm>
          <a:prstGeom prst="rect">
            <a:avLst/>
          </a:prstGeom>
          <a:noFill/>
        </p:spPr>
        <p:txBody>
          <a:bodyPr wrap="none" rtlCol="0">
            <a:spAutoFit/>
          </a:bodyPr>
          <a:lstStyle/>
          <a:p>
            <a:pPr algn="ctr"/>
            <a:r>
              <a:rPr lang="en-US" altLang="zh-CN" sz="3200" b="1" dirty="0">
                <a:solidFill>
                  <a:schemeClr val="bg1"/>
                </a:solidFill>
              </a:rPr>
              <a:t>Chapter</a:t>
            </a:r>
            <a:endParaRPr lang="zh-CN" altLang="en-US" sz="3200" b="1" dirty="0">
              <a:solidFill>
                <a:schemeClr val="bg1"/>
              </a:solidFill>
            </a:endParaRPr>
          </a:p>
        </p:txBody>
      </p:sp>
      <p:sp>
        <p:nvSpPr>
          <p:cNvPr id="15" name="文本框 14"/>
          <p:cNvSpPr txBox="1"/>
          <p:nvPr/>
        </p:nvSpPr>
        <p:spPr>
          <a:xfrm>
            <a:off x="4328896" y="1367763"/>
            <a:ext cx="931665" cy="1862048"/>
          </a:xfrm>
          <a:prstGeom prst="rect">
            <a:avLst/>
          </a:prstGeom>
          <a:noFill/>
        </p:spPr>
        <p:txBody>
          <a:bodyPr wrap="none" rtlCol="0">
            <a:spAutoFit/>
          </a:bodyPr>
          <a:lstStyle/>
          <a:p>
            <a:r>
              <a:rPr lang="en-US" altLang="zh-CN" sz="11500" b="1" dirty="0">
                <a:solidFill>
                  <a:schemeClr val="bg1"/>
                </a:solidFill>
              </a:rPr>
              <a:t>5</a:t>
            </a:r>
            <a:endParaRPr lang="zh-CN" altLang="en-US" sz="11500" b="1"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内容提要</a:t>
            </a:r>
            <a:endParaRPr lang="zh-CN" altLang="en-US" dirty="0"/>
          </a:p>
        </p:txBody>
      </p:sp>
      <p:sp>
        <p:nvSpPr>
          <p:cNvPr id="7" name="内容占位符 6"/>
          <p:cNvSpPr>
            <a:spLocks noGrp="1"/>
          </p:cNvSpPr>
          <p:nvPr>
            <p:ph idx="1"/>
          </p:nvPr>
        </p:nvSpPr>
        <p:spPr>
          <a:xfrm>
            <a:off x="628650" y="1316830"/>
            <a:ext cx="7886700" cy="5541169"/>
          </a:xfrm>
        </p:spPr>
        <p:txBody>
          <a:bodyPr>
            <a:normAutofit/>
          </a:bodyPr>
          <a:lstStyle/>
          <a:p>
            <a:pPr>
              <a:buClr>
                <a:srgbClr val="94003F"/>
              </a:buClr>
            </a:pPr>
            <a:r>
              <a:rPr lang="zh-CN" altLang="en-US" dirty="0"/>
              <a:t>光线和材质</a:t>
            </a:r>
            <a:endParaRPr lang="en-US" altLang="zh-CN" dirty="0"/>
          </a:p>
          <a:p>
            <a:pPr>
              <a:buClr>
                <a:srgbClr val="94003F"/>
              </a:buClr>
            </a:pPr>
            <a:r>
              <a:rPr lang="zh-CN" altLang="en-US" dirty="0"/>
              <a:t>光源</a:t>
            </a:r>
            <a:endParaRPr lang="en-US" altLang="zh-CN" dirty="0"/>
          </a:p>
          <a:p>
            <a:pPr>
              <a:buClr>
                <a:srgbClr val="94003F"/>
              </a:buClr>
            </a:pPr>
            <a:r>
              <a:rPr lang="en-US" altLang="zh-CN" dirty="0" err="1"/>
              <a:t>Phong</a:t>
            </a:r>
            <a:r>
              <a:rPr lang="zh-CN" altLang="en-US" dirty="0"/>
              <a:t>反射模型</a:t>
            </a:r>
            <a:endParaRPr lang="en-US" altLang="zh-CN" dirty="0"/>
          </a:p>
          <a:p>
            <a:endParaRPr lang="en-US" altLang="zh-CN" dirty="0"/>
          </a:p>
          <a:p>
            <a:r>
              <a:rPr lang="zh-CN" altLang="en-US" dirty="0"/>
              <a:t>在</a:t>
            </a:r>
            <a:r>
              <a:rPr lang="en-US" altLang="zh-CN" dirty="0">
                <a:solidFill>
                  <a:srgbClr val="00B0F0"/>
                </a:solidFill>
              </a:rPr>
              <a:t>Ope</a:t>
            </a:r>
            <a:r>
              <a:rPr lang="en-US" altLang="zh-CN" dirty="0">
                <a:solidFill>
                  <a:srgbClr val="00B1F0"/>
                </a:solidFill>
              </a:rPr>
              <a:t>nGL</a:t>
            </a:r>
            <a:r>
              <a:rPr lang="zh-CN" altLang="en-US" dirty="0"/>
              <a:t>中指定光照参数</a:t>
            </a:r>
            <a:endParaRPr lang="en-US" altLang="zh-CN" dirty="0"/>
          </a:p>
          <a:p>
            <a:r>
              <a:rPr lang="zh-CN" altLang="en-US" dirty="0"/>
              <a:t>在</a:t>
            </a:r>
            <a:r>
              <a:rPr lang="en-US" altLang="zh-CN" dirty="0">
                <a:solidFill>
                  <a:srgbClr val="00B0F0"/>
                </a:solidFill>
              </a:rPr>
              <a:t>Ope</a:t>
            </a:r>
            <a:r>
              <a:rPr lang="en-US" altLang="zh-CN" dirty="0">
                <a:solidFill>
                  <a:srgbClr val="00B1F0"/>
                </a:solidFill>
              </a:rPr>
              <a:t>nGL</a:t>
            </a:r>
            <a:r>
              <a:rPr lang="zh-CN" altLang="en-US" dirty="0"/>
              <a:t>中实现光照模型</a:t>
            </a:r>
            <a:endParaRPr lang="en-US" altLang="zh-CN" dirty="0"/>
          </a:p>
          <a:p>
            <a:pPr>
              <a:buClr>
                <a:srgbClr val="94003F"/>
              </a:buClr>
            </a:pPr>
            <a:r>
              <a:rPr lang="zh-CN" altLang="en-US" dirty="0"/>
              <a:t>多边形的明暗绘制</a:t>
            </a:r>
            <a:endParaRPr lang="en-US" altLang="zh-CN" dirty="0"/>
          </a:p>
          <a:p>
            <a:r>
              <a:rPr lang="zh-CN" altLang="en-US" dirty="0"/>
              <a:t>通过递归细分逼近球面</a:t>
            </a:r>
            <a:endParaRPr lang="en-US" altLang="zh-CN" dirty="0"/>
          </a:p>
          <a:p>
            <a:r>
              <a:rPr lang="zh-CN" altLang="en-US" dirty="0"/>
              <a:t>基于片元的光照计算</a:t>
            </a:r>
            <a:endParaRPr lang="en-US" altLang="zh-CN" dirty="0"/>
          </a:p>
          <a:p>
            <a:r>
              <a:rPr lang="zh-CN" altLang="en-US" dirty="0"/>
              <a:t>全局光照</a:t>
            </a:r>
            <a:endParaRPr lang="zh-CN" altLang="en-US"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5" name="Rectangle 4"/>
          <p:cNvSpPr/>
          <p:nvPr/>
        </p:nvSpPr>
        <p:spPr>
          <a:xfrm>
            <a:off x="628650" y="3184634"/>
            <a:ext cx="7722704" cy="3484180"/>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8" name="文本框 7"/>
          <p:cNvSpPr txBox="1"/>
          <p:nvPr/>
        </p:nvSpPr>
        <p:spPr>
          <a:xfrm>
            <a:off x="3329273" y="3389111"/>
            <a:ext cx="2492990"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光线和材质</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1</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3606196" y="1119801"/>
            <a:ext cx="2596934" cy="4528800"/>
          </a:xfrm>
          <a:prstGeom prst="rect">
            <a:avLst/>
          </a:prstGeom>
        </p:spPr>
      </p:pic>
      <p:sp>
        <p:nvSpPr>
          <p:cNvPr id="2" name="标题 1"/>
          <p:cNvSpPr>
            <a:spLocks noGrp="1"/>
          </p:cNvSpPr>
          <p:nvPr>
            <p:ph type="title"/>
          </p:nvPr>
        </p:nvSpPr>
        <p:spPr/>
        <p:txBody>
          <a:bodyPr/>
          <a:lstStyle/>
          <a:p>
            <a:r>
              <a:rPr lang="zh-CN" altLang="en-US" dirty="0"/>
              <a:t>真实感绘制</a:t>
            </a:r>
            <a:endParaRPr lang="zh-CN" altLang="en-US" dirty="0"/>
          </a:p>
        </p:txBody>
      </p:sp>
      <p:sp>
        <p:nvSpPr>
          <p:cNvPr id="3" name="内容占位符 2"/>
          <p:cNvSpPr>
            <a:spLocks noGrp="1"/>
          </p:cNvSpPr>
          <p:nvPr>
            <p:ph idx="1"/>
          </p:nvPr>
        </p:nvSpPr>
        <p:spPr>
          <a:xfrm>
            <a:off x="628650" y="1316831"/>
            <a:ext cx="7886700" cy="5176044"/>
          </a:xfrm>
        </p:spPr>
        <p:txBody>
          <a:bodyPr>
            <a:normAutofit/>
          </a:bodyPr>
          <a:lstStyle/>
          <a:p>
            <a:pPr>
              <a:buClr>
                <a:srgbClr val="94003F"/>
              </a:buClr>
            </a:pPr>
            <a:r>
              <a:rPr lang="zh-CN" altLang="en-US" sz="2400" dirty="0"/>
              <a:t>图形学中的真实感</a:t>
            </a:r>
            <a:endParaRPr lang="en-US" altLang="zh-CN" sz="1800" dirty="0"/>
          </a:p>
          <a:p>
            <a:pPr lvl="1">
              <a:buClr>
                <a:schemeClr val="tx1"/>
              </a:buClr>
            </a:pPr>
            <a:r>
              <a:rPr lang="zh-CN" altLang="en-US" sz="1800" dirty="0"/>
              <a:t>照片级绘制</a:t>
            </a:r>
            <a:endParaRPr lang="en-US" altLang="zh-CN" sz="1800" dirty="0"/>
          </a:p>
          <a:p>
            <a:pPr marL="457200" lvl="1" indent="0">
              <a:buClr>
                <a:schemeClr val="tx1"/>
              </a:buClr>
              <a:buNone/>
            </a:pPr>
            <a:r>
              <a:rPr lang="en-US" altLang="zh-CN" sz="1800" dirty="0"/>
              <a:t>   </a:t>
            </a:r>
            <a:r>
              <a:rPr lang="zh-CN" altLang="en-US" sz="1800" dirty="0"/>
              <a:t>（</a:t>
            </a:r>
            <a:r>
              <a:rPr lang="en-US" altLang="zh-CN" sz="1800" dirty="0"/>
              <a:t>Photorealistic</a:t>
            </a:r>
            <a:r>
              <a:rPr lang="zh-CN" altLang="en-US" sz="1800" dirty="0"/>
              <a:t>）</a:t>
            </a:r>
            <a:endParaRPr lang="en-US" altLang="zh-CN" sz="1800" dirty="0"/>
          </a:p>
          <a:p>
            <a:pPr lvl="1">
              <a:buClr>
                <a:schemeClr val="tx1"/>
              </a:buClr>
            </a:pPr>
            <a:r>
              <a:rPr lang="zh-CN" altLang="en-US" sz="1800" dirty="0"/>
              <a:t>符合物理规律</a:t>
            </a:r>
            <a:endParaRPr lang="en-US" altLang="zh-CN" sz="1800" dirty="0"/>
          </a:p>
          <a:p>
            <a:pPr lvl="1">
              <a:buClr>
                <a:schemeClr val="tx1"/>
              </a:buClr>
            </a:pPr>
            <a:endParaRPr lang="en-US" altLang="zh-CN" sz="1800" dirty="0"/>
          </a:p>
          <a:p>
            <a:pPr>
              <a:buClr>
                <a:srgbClr val="94003F"/>
              </a:buClr>
            </a:pPr>
            <a:endParaRPr lang="en-US" altLang="zh-CN" sz="2400" dirty="0"/>
          </a:p>
          <a:p>
            <a:pPr>
              <a:buClr>
                <a:srgbClr val="94003F"/>
              </a:buClr>
            </a:pPr>
            <a:r>
              <a:rPr lang="zh-CN" altLang="en-US" sz="2400" dirty="0"/>
              <a:t>绘制原理</a:t>
            </a:r>
            <a:endParaRPr lang="zh-CN" altLang="en-US" sz="2400" dirty="0"/>
          </a:p>
          <a:p>
            <a:pPr lvl="1">
              <a:buClr>
                <a:schemeClr val="tx1"/>
              </a:buClr>
            </a:pPr>
            <a:r>
              <a:rPr lang="zh-CN" altLang="en-US" sz="1800" dirty="0"/>
              <a:t>光源</a:t>
            </a:r>
            <a:r>
              <a:rPr lang="en-US" altLang="zh-CN" sz="1800" dirty="0"/>
              <a:t>/</a:t>
            </a:r>
            <a:r>
              <a:rPr lang="zh-CN" altLang="en-US" sz="1800" dirty="0"/>
              <a:t>光线</a:t>
            </a:r>
            <a:r>
              <a:rPr lang="en-US" altLang="zh-CN" sz="1800" dirty="0"/>
              <a:t>/</a:t>
            </a:r>
            <a:r>
              <a:rPr lang="zh-CN" altLang="en-US" sz="1800" dirty="0"/>
              <a:t>光波</a:t>
            </a:r>
            <a:endParaRPr lang="zh-CN" altLang="en-US" sz="1800" b="1" baseline="30000" dirty="0"/>
          </a:p>
          <a:p>
            <a:pPr lvl="1">
              <a:buClr>
                <a:schemeClr val="tx1"/>
              </a:buClr>
            </a:pPr>
            <a:r>
              <a:rPr lang="zh-CN" altLang="en-US" sz="1800" dirty="0"/>
              <a:t>材质</a:t>
            </a:r>
            <a:endParaRPr lang="en-US" altLang="zh-CN" sz="1800" dirty="0"/>
          </a:p>
          <a:p>
            <a:pPr lvl="1">
              <a:buClr>
                <a:schemeClr val="tx1"/>
              </a:buClr>
            </a:pPr>
            <a:r>
              <a:rPr lang="zh-CN" altLang="en-US" sz="1800" dirty="0">
                <a:solidFill>
                  <a:srgbClr val="0000FF"/>
                </a:solidFill>
              </a:rPr>
              <a:t>绘制方程</a:t>
            </a:r>
            <a:endParaRPr lang="en-US" altLang="zh-CN" sz="1800" dirty="0">
              <a:solidFill>
                <a:srgbClr val="0000FF"/>
              </a:solidFill>
            </a:endParaRPr>
          </a:p>
          <a:p>
            <a:pPr lvl="1">
              <a:buClr>
                <a:schemeClr val="tx1"/>
              </a:buClr>
            </a:pPr>
            <a:endParaRPr lang="en-US" altLang="zh-CN" sz="1800" dirty="0"/>
          </a:p>
          <a:p>
            <a:pPr marL="457200" lvl="1" indent="0">
              <a:buClr>
                <a:schemeClr val="tx1"/>
              </a:buClr>
              <a:buNone/>
            </a:pPr>
            <a:endParaRPr lang="en-US" altLang="zh-CN" sz="1800" dirty="0"/>
          </a:p>
          <a:p>
            <a:pPr lvl="1">
              <a:buClr>
                <a:schemeClr val="tx1"/>
              </a:buClr>
            </a:pPr>
            <a:endParaRPr lang="zh-CN" altLang="en-US"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6" name="图片 5"/>
          <p:cNvPicPr>
            <a:picLocks noChangeAspect="1"/>
          </p:cNvPicPr>
          <p:nvPr/>
        </p:nvPicPr>
        <p:blipFill>
          <a:blip r:embed="rId2"/>
          <a:stretch>
            <a:fillRect/>
          </a:stretch>
        </p:blipFill>
        <p:spPr>
          <a:xfrm>
            <a:off x="6240835" y="1119022"/>
            <a:ext cx="2624915" cy="45295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光线与材质</a:t>
            </a:r>
            <a:endParaRPr lang="en-US" dirty="0"/>
          </a:p>
        </p:txBody>
      </p:sp>
      <p:sp>
        <p:nvSpPr>
          <p:cNvPr id="3" name="Content Placeholder 2"/>
          <p:cNvSpPr>
            <a:spLocks noGrp="1"/>
          </p:cNvSpPr>
          <p:nvPr>
            <p:ph idx="1"/>
          </p:nvPr>
        </p:nvSpPr>
        <p:spPr/>
        <p:txBody>
          <a:bodyPr/>
          <a:lstStyle/>
          <a:p>
            <a:r>
              <a:rPr lang="zh-CN" altLang="en-US" sz="2400" dirty="0"/>
              <a:t>曲面上某一点的颜色取决于</a:t>
            </a:r>
            <a:r>
              <a:rPr lang="zh-CN" altLang="en-US" sz="2400" dirty="0">
                <a:solidFill>
                  <a:srgbClr val="0000FF"/>
                </a:solidFill>
              </a:rPr>
              <a:t>光照与材质之间的多次作用</a:t>
            </a:r>
            <a:endParaRPr lang="zh-CN" altLang="en-US" sz="2400" dirty="0">
              <a:solidFill>
                <a:srgbClr val="0000FF"/>
              </a:solidFill>
            </a:endParaRPr>
          </a:p>
          <a:p>
            <a:r>
              <a:rPr lang="zh-CN" altLang="en-US" sz="2400" dirty="0"/>
              <a:t>相互作用的三大分类：</a:t>
            </a:r>
            <a:endParaRPr lang="en-US" altLang="zh-CN" sz="2400" dirty="0"/>
          </a:p>
          <a:p>
            <a:pPr lvl="1"/>
            <a:r>
              <a:rPr lang="zh-CN" altLang="en-US" sz="1800" b="1" dirty="0"/>
              <a:t>镜面反射</a:t>
            </a:r>
            <a:r>
              <a:rPr lang="zh-CN" altLang="en-US" sz="1800" dirty="0"/>
              <a:t>：如镜子</a:t>
            </a:r>
            <a:endParaRPr lang="en-US" altLang="zh-CN" sz="1800" dirty="0"/>
          </a:p>
          <a:p>
            <a:pPr lvl="2"/>
            <a:r>
              <a:rPr lang="zh-CN" altLang="en-US" sz="1800" dirty="0"/>
              <a:t>可能有一部分入射光线被吸收，但是所有反射出去的光线都沿着同一个方向，反射光线的方向服从入射角等于反射角这一规律</a:t>
            </a:r>
            <a:endParaRPr lang="en-US" altLang="zh-CN" sz="1800" dirty="0"/>
          </a:p>
          <a:p>
            <a:pPr lvl="1"/>
            <a:r>
              <a:rPr lang="zh-CN" altLang="en-US" sz="1800" b="1" dirty="0"/>
              <a:t>漫反射</a:t>
            </a:r>
            <a:r>
              <a:rPr lang="zh-CN" altLang="en-US" sz="1800" dirty="0"/>
              <a:t>：如墙面</a:t>
            </a:r>
            <a:endParaRPr lang="en-US" altLang="zh-CN" sz="1800" dirty="0"/>
          </a:p>
          <a:p>
            <a:pPr lvl="2"/>
            <a:r>
              <a:rPr lang="zh-CN" altLang="en-US" sz="1800" dirty="0"/>
              <a:t>向各个方向散射的光线强度都相等</a:t>
            </a:r>
            <a:endParaRPr lang="en-US" altLang="zh-CN" sz="1800" dirty="0"/>
          </a:p>
          <a:p>
            <a:pPr lvl="1"/>
            <a:r>
              <a:rPr lang="zh-CN" altLang="en-US" sz="1800" b="1" dirty="0"/>
              <a:t>折射</a:t>
            </a:r>
            <a:r>
              <a:rPr lang="zh-CN" altLang="en-US" sz="1800" dirty="0"/>
              <a:t>：如玻璃和水</a:t>
            </a:r>
            <a:endParaRPr lang="en-US" altLang="zh-CN" sz="1800" dirty="0"/>
          </a:p>
          <a:p>
            <a:pPr lvl="2"/>
            <a:r>
              <a:rPr lang="zh-CN" altLang="en-US" sz="1800" dirty="0"/>
              <a:t>半透明表面，允许入射光线的一部分进入表面并且从对象的另一个位置再发射出去</a:t>
            </a:r>
            <a:endParaRPr lang="en-US" altLang="zh-CN" sz="1800"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pic>
        <p:nvPicPr>
          <p:cNvPr id="5" name="图片 6"/>
          <p:cNvPicPr>
            <a:picLocks noChangeAspect="1"/>
          </p:cNvPicPr>
          <p:nvPr/>
        </p:nvPicPr>
        <p:blipFill>
          <a:blip r:embed="rId1"/>
          <a:stretch>
            <a:fillRect/>
          </a:stretch>
        </p:blipFill>
        <p:spPr>
          <a:xfrm>
            <a:off x="1356866" y="4725566"/>
            <a:ext cx="6242114" cy="1630784"/>
          </a:xfrm>
          <a:prstGeom prst="rect">
            <a:avLst/>
          </a:prstGeom>
        </p:spPr>
      </p:pic>
      <p:sp>
        <p:nvSpPr>
          <p:cNvPr id="6" name="文本框 7"/>
          <p:cNvSpPr txBox="1"/>
          <p:nvPr/>
        </p:nvSpPr>
        <p:spPr>
          <a:xfrm>
            <a:off x="1799271" y="6240503"/>
            <a:ext cx="1107996"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镜面反射</a:t>
            </a:r>
            <a:endParaRPr lang="zh-CN" altLang="en-US" b="1" dirty="0">
              <a:latin typeface="微软雅黑" panose="020B0503020204020204" pitchFamily="34" charset="-122"/>
              <a:ea typeface="微软雅黑" panose="020B0503020204020204" pitchFamily="34" charset="-122"/>
            </a:endParaRPr>
          </a:p>
        </p:txBody>
      </p:sp>
      <p:sp>
        <p:nvSpPr>
          <p:cNvPr id="7" name="文本框 8"/>
          <p:cNvSpPr txBox="1"/>
          <p:nvPr/>
        </p:nvSpPr>
        <p:spPr>
          <a:xfrm>
            <a:off x="4375960" y="6240503"/>
            <a:ext cx="877163"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漫反射</a:t>
            </a:r>
            <a:endParaRPr lang="zh-CN" altLang="en-US" b="1" dirty="0">
              <a:latin typeface="微软雅黑" panose="020B0503020204020204" pitchFamily="34" charset="-122"/>
              <a:ea typeface="微软雅黑" panose="020B0503020204020204" pitchFamily="34" charset="-122"/>
            </a:endParaRPr>
          </a:p>
        </p:txBody>
      </p:sp>
      <p:sp>
        <p:nvSpPr>
          <p:cNvPr id="8" name="文本框 9"/>
          <p:cNvSpPr txBox="1"/>
          <p:nvPr/>
        </p:nvSpPr>
        <p:spPr>
          <a:xfrm>
            <a:off x="6721817" y="6240503"/>
            <a:ext cx="646331"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折射</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4285319" y="3440364"/>
            <a:ext cx="4928254" cy="3286538"/>
          </a:xfrm>
          <a:prstGeom prst="rect">
            <a:avLst/>
          </a:prstGeom>
        </p:spPr>
      </p:pic>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a:t>
            </a:r>
            <a:r>
              <a:rPr lang="en-US" altLang="zh-CN" dirty="0" err="1"/>
              <a:t>LookAt</a:t>
            </a:r>
            <a:r>
              <a:rPr lang="zh-CN" altLang="en-US" dirty="0"/>
              <a:t>函数</a:t>
            </a:r>
            <a:endParaRPr lang="zh-CN" altLang="en-US" dirty="0"/>
          </a:p>
        </p:txBody>
      </p:sp>
      <p:sp>
        <p:nvSpPr>
          <p:cNvPr id="3" name="内容占位符 2"/>
          <p:cNvSpPr>
            <a:spLocks noGrp="1"/>
          </p:cNvSpPr>
          <p:nvPr>
            <p:ph idx="1"/>
          </p:nvPr>
        </p:nvSpPr>
        <p:spPr/>
        <p:txBody>
          <a:bodyPr>
            <a:normAutofit/>
          </a:bodyPr>
          <a:lstStyle/>
          <a:p>
            <a:r>
              <a:rPr lang="en-US" altLang="zh-CN" sz="2400" dirty="0" err="1"/>
              <a:t>LookAt</a:t>
            </a:r>
            <a:r>
              <a:rPr lang="zh-CN" altLang="en-US" sz="2400" dirty="0"/>
              <a:t>函数： </a:t>
            </a:r>
            <a:endParaRPr lang="zh-CN" altLang="en-US" sz="2400" dirty="0"/>
          </a:p>
          <a:p>
            <a:endParaRPr lang="en-US" altLang="zh-CN" sz="2400" dirty="0"/>
          </a:p>
          <a:p>
            <a:endParaRPr lang="en-US" altLang="zh-CN" sz="2400" dirty="0"/>
          </a:p>
          <a:p>
            <a:pPr marL="0" indent="0">
              <a:buNone/>
            </a:pPr>
            <a:endParaRPr lang="en-US" altLang="zh-CN" sz="2400" dirty="0"/>
          </a:p>
          <a:p>
            <a:endParaRPr lang="en-US" altLang="zh-CN" sz="2400" dirty="0"/>
          </a:p>
          <a:p>
            <a:r>
              <a:rPr lang="zh-CN" altLang="en-US" sz="2400" dirty="0"/>
              <a:t>函数解读：</a:t>
            </a:r>
            <a:endParaRPr lang="zh-CN" altLang="en-US" sz="1800" dirty="0"/>
          </a:p>
          <a:p>
            <a:pPr lvl="1">
              <a:buClr>
                <a:schemeClr val="tx1"/>
              </a:buClr>
            </a:pPr>
            <a:r>
              <a:rPr lang="en-US" altLang="zh-CN" sz="1800" b="1" dirty="0"/>
              <a:t>eye</a:t>
            </a:r>
            <a:r>
              <a:rPr lang="en-US" altLang="zh-CN" sz="1800" dirty="0"/>
              <a:t> point</a:t>
            </a:r>
            <a:r>
              <a:rPr lang="zh-CN" altLang="en-US" sz="1800" dirty="0"/>
              <a:t>：视点</a:t>
            </a:r>
            <a:endParaRPr lang="en-US" altLang="zh-CN" sz="1800" dirty="0"/>
          </a:p>
          <a:p>
            <a:pPr lvl="1">
              <a:buClr>
                <a:schemeClr val="tx1"/>
              </a:buClr>
            </a:pPr>
            <a:r>
              <a:rPr lang="en-US" altLang="zh-CN" sz="1800" b="1" dirty="0"/>
              <a:t>at</a:t>
            </a:r>
            <a:r>
              <a:rPr lang="en-US" altLang="zh-CN" sz="1800" dirty="0"/>
              <a:t> point</a:t>
            </a:r>
            <a:r>
              <a:rPr lang="zh-CN" altLang="en-US" sz="1800" dirty="0"/>
              <a:t>：参考点</a:t>
            </a:r>
            <a:endParaRPr lang="en-US" altLang="zh-CN" sz="1800" dirty="0"/>
          </a:p>
          <a:p>
            <a:pPr lvl="1">
              <a:buClr>
                <a:schemeClr val="tx1"/>
              </a:buClr>
            </a:pPr>
            <a:r>
              <a:rPr lang="en-US" altLang="zh-CN" sz="1800" b="1" dirty="0" err="1">
                <a:solidFill>
                  <a:srgbClr val="FF0000"/>
                </a:solidFill>
              </a:rPr>
              <a:t>vpn</a:t>
            </a:r>
            <a:r>
              <a:rPr lang="en-US" altLang="zh-CN" sz="1800" dirty="0">
                <a:solidFill>
                  <a:srgbClr val="FF0000"/>
                </a:solidFill>
              </a:rPr>
              <a:t> = </a:t>
            </a:r>
            <a:r>
              <a:rPr lang="en-US" altLang="zh-CN" sz="1800" b="1" dirty="0">
                <a:solidFill>
                  <a:srgbClr val="FF0000"/>
                </a:solidFill>
              </a:rPr>
              <a:t>eye</a:t>
            </a:r>
            <a:r>
              <a:rPr lang="zh-CN" altLang="en-US" sz="1800" b="1" dirty="0">
                <a:solidFill>
                  <a:srgbClr val="FF0000"/>
                </a:solidFill>
              </a:rPr>
              <a:t> </a:t>
            </a:r>
            <a:r>
              <a:rPr lang="en-US" altLang="zh-CN" sz="1800" b="1" dirty="0">
                <a:solidFill>
                  <a:srgbClr val="FF0000"/>
                </a:solidFill>
              </a:rPr>
              <a:t>–</a:t>
            </a:r>
            <a:r>
              <a:rPr lang="zh-CN" altLang="en-US" sz="1800" b="1" dirty="0">
                <a:solidFill>
                  <a:srgbClr val="FF0000"/>
                </a:solidFill>
              </a:rPr>
              <a:t> </a:t>
            </a:r>
            <a:r>
              <a:rPr lang="en-US" altLang="zh-CN" sz="1800" b="1" dirty="0">
                <a:solidFill>
                  <a:srgbClr val="FF0000"/>
                </a:solidFill>
              </a:rPr>
              <a:t>at</a:t>
            </a:r>
            <a:endParaRPr lang="en-US" altLang="zh-CN" sz="2400" b="1" dirty="0">
              <a:solidFill>
                <a:srgbClr val="FF0000"/>
              </a:solidFill>
            </a:endParaRPr>
          </a:p>
          <a:p>
            <a:endParaRPr lang="en-US" altLang="zh-CN" sz="2400" dirty="0"/>
          </a:p>
          <a:p>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10" name="矩形 9"/>
          <p:cNvSpPr/>
          <p:nvPr/>
        </p:nvSpPr>
        <p:spPr>
          <a:xfrm>
            <a:off x="1076756" y="1849788"/>
            <a:ext cx="6965065" cy="1477328"/>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err="1">
                <a:latin typeface="ZztexMono-Regular"/>
              </a:rPr>
              <a:t>LookAt</a:t>
            </a:r>
            <a:r>
              <a:rPr lang="en-US" altLang="zh-CN" b="1" dirty="0">
                <a:latin typeface="ZztexMono-Regular"/>
              </a:rPr>
              <a:t>(</a:t>
            </a:r>
            <a:r>
              <a:rPr lang="en-US" altLang="zh-CN" b="1" dirty="0">
                <a:solidFill>
                  <a:srgbClr val="0000FF"/>
                </a:solidFill>
                <a:latin typeface="ZztexMono-Regular"/>
              </a:rPr>
              <a:t>point4 </a:t>
            </a:r>
            <a:r>
              <a:rPr lang="en-US" altLang="zh-CN" b="1" dirty="0">
                <a:latin typeface="ZztexMono-Regular"/>
              </a:rPr>
              <a:t>eye,</a:t>
            </a:r>
            <a:r>
              <a:rPr lang="en-US" altLang="zh-CN" b="1" dirty="0">
                <a:solidFill>
                  <a:srgbClr val="0000FF"/>
                </a:solidFill>
                <a:latin typeface="ZztexMono-Regular"/>
              </a:rPr>
              <a:t> point4 </a:t>
            </a:r>
            <a:r>
              <a:rPr lang="en-US" altLang="zh-CN" b="1" dirty="0">
                <a:latin typeface="ZztexMono-Regular"/>
              </a:rPr>
              <a:t>at,</a:t>
            </a:r>
            <a:r>
              <a:rPr lang="en-US" altLang="zh-CN" b="1" dirty="0">
                <a:solidFill>
                  <a:srgbClr val="0000FF"/>
                </a:solidFill>
                <a:latin typeface="ZztexMono-Regular"/>
              </a:rPr>
              <a:t> vec4 </a:t>
            </a:r>
            <a:r>
              <a:rPr lang="en-US" altLang="zh-CN" b="1" dirty="0" err="1">
                <a:latin typeface="ZztexMono-Regular"/>
              </a:rPr>
              <a:t>v</a:t>
            </a:r>
            <a:r>
              <a:rPr lang="en-US" altLang="zh-CN" b="1" baseline="-25000" dirty="0" err="1">
                <a:latin typeface="ZztexMono-Regular"/>
              </a:rPr>
              <a:t>up</a:t>
            </a:r>
            <a:r>
              <a:rPr lang="en-US" altLang="zh-CN" b="1" dirty="0">
                <a:latin typeface="ZztexMono-Regular"/>
              </a:rPr>
              <a:t>)</a:t>
            </a:r>
            <a:endParaRPr lang="en-US" altLang="zh-CN" b="1" dirty="0">
              <a:latin typeface="ZztexMono-Regular"/>
            </a:endParaRPr>
          </a:p>
          <a:p>
            <a:endParaRPr lang="en-US" altLang="zh-CN" b="1" dirty="0">
              <a:latin typeface="ZztexMono-Regular"/>
            </a:endParaRPr>
          </a:p>
          <a:p>
            <a:r>
              <a:rPr lang="en-US" altLang="zh-CN" b="1" dirty="0">
                <a:solidFill>
                  <a:srgbClr val="0000FF"/>
                </a:solidFill>
                <a:latin typeface="ZztexMono-Regular"/>
              </a:rPr>
              <a:t>mat4</a:t>
            </a:r>
            <a:r>
              <a:rPr lang="en-US" altLang="zh-CN" b="1" dirty="0">
                <a:latin typeface="ZztexMono-Regular"/>
              </a:rPr>
              <a:t> </a:t>
            </a:r>
            <a:r>
              <a:rPr lang="en-US" altLang="zh-CN" b="1" dirty="0" err="1">
                <a:latin typeface="ZztexMono-Regular"/>
              </a:rPr>
              <a:t>LookAt</a:t>
            </a:r>
            <a:r>
              <a:rPr lang="en-US" altLang="zh-CN" b="1" dirty="0">
                <a:latin typeface="ZztexMono-Regular"/>
              </a:rPr>
              <a:t>(</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eyex</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eyey</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eyez</a:t>
            </a:r>
            <a:r>
              <a:rPr lang="en-US" altLang="zh-CN" b="1" dirty="0">
                <a:latin typeface="ZztexMono-Regular"/>
              </a:rPr>
              <a:t>,</a:t>
            </a:r>
            <a:endParaRPr lang="en-US" altLang="zh-CN" b="1" dirty="0">
              <a:latin typeface="ZztexMono-Regular"/>
            </a:endParaRPr>
          </a:p>
          <a:p>
            <a:pPr lvl="3"/>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atx</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aty</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atz</a:t>
            </a:r>
            <a:r>
              <a:rPr lang="en-US" altLang="zh-CN" b="1" dirty="0">
                <a:latin typeface="ZztexMono-Regular"/>
              </a:rPr>
              <a:t>,</a:t>
            </a:r>
            <a:endParaRPr lang="en-US" altLang="zh-CN" b="1" dirty="0">
              <a:latin typeface="ZztexMono-Regular"/>
            </a:endParaRPr>
          </a:p>
          <a:p>
            <a:pPr lvl="3"/>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upx</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upy</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upz</a:t>
            </a:r>
            <a:r>
              <a:rPr lang="en-US" altLang="zh-CN" b="1" dirty="0">
                <a:latin typeface="ZztexMono-Regular"/>
              </a:rPr>
              <a:t>)</a:t>
            </a:r>
            <a:endParaRPr lang="zh-CN" altLang="en-US" dirty="0"/>
          </a:p>
        </p:txBody>
      </p:sp>
      <p:pic>
        <p:nvPicPr>
          <p:cNvPr id="13" name="图片 12"/>
          <p:cNvPicPr>
            <a:picLocks noChangeAspect="1"/>
          </p:cNvPicPr>
          <p:nvPr/>
        </p:nvPicPr>
        <p:blipFill>
          <a:blip r:embed="rId2"/>
          <a:stretch>
            <a:fillRect/>
          </a:stretch>
        </p:blipFill>
        <p:spPr>
          <a:xfrm>
            <a:off x="1271324" y="5135769"/>
            <a:ext cx="1109759" cy="555920"/>
          </a:xfrm>
          <a:prstGeom prst="rect">
            <a:avLst/>
          </a:prstGeom>
        </p:spPr>
      </p:pic>
      <p:pic>
        <p:nvPicPr>
          <p:cNvPr id="15" name="图片 14"/>
          <p:cNvPicPr>
            <a:picLocks noChangeAspect="1"/>
          </p:cNvPicPr>
          <p:nvPr/>
        </p:nvPicPr>
        <p:blipFill>
          <a:blip r:embed="rId3"/>
          <a:stretch>
            <a:fillRect/>
          </a:stretch>
        </p:blipFill>
        <p:spPr>
          <a:xfrm>
            <a:off x="2506390" y="5083633"/>
            <a:ext cx="1272542" cy="605399"/>
          </a:xfrm>
          <a:prstGeom prst="rect">
            <a:avLst/>
          </a:prstGeom>
        </p:spPr>
      </p:pic>
      <mc:AlternateContent xmlns:mc="http://schemas.openxmlformats.org/markup-compatibility/2006">
        <mc:Choice xmlns:a14="http://schemas.microsoft.com/office/drawing/2010/main" Requires="a14">
          <p:sp>
            <p:nvSpPr>
              <p:cNvPr id="6" name="TextBox 5"/>
              <p:cNvSpPr txBox="1"/>
              <p:nvPr/>
            </p:nvSpPr>
            <p:spPr>
              <a:xfrm>
                <a:off x="1146018" y="5924462"/>
                <a:ext cx="1360372" cy="6219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1" i="0" dirty="0" smtClean="0">
                          <a:latin typeface="Cambria Math" panose="02040503050406030204" charset="0"/>
                        </a:rPr>
                        <m:t>𝐯</m:t>
                      </m:r>
                      <m:r>
                        <a:rPr lang="zh-CN" altLang="en-US" b="1" i="0" dirty="0" smtClean="0">
                          <a:latin typeface="Cambria Math" panose="02040503050406030204" charset="0"/>
                        </a:rPr>
                        <m:t> </m:t>
                      </m:r>
                      <m:r>
                        <a:rPr lang="en-US" altLang="zh-CN" b="1" i="0" dirty="0" smtClean="0">
                          <a:latin typeface="Cambria Math" panose="02040503050406030204" charset="0"/>
                        </a:rPr>
                        <m:t>=</m:t>
                      </m:r>
                      <m:r>
                        <a:rPr lang="zh-CN" altLang="en-US" b="1" i="0" dirty="0" smtClean="0">
                          <a:latin typeface="Cambria Math" panose="02040503050406030204" charset="0"/>
                        </a:rPr>
                        <m:t> </m:t>
                      </m:r>
                      <m:f>
                        <m:fPr>
                          <m:ctrlPr>
                            <a:rPr lang="en-US" altLang="zh-CN" b="1" i="1" dirty="0" smtClean="0">
                              <a:latin typeface="Cambria Math" panose="02040503050406030204" charset="0"/>
                            </a:rPr>
                          </m:ctrlPr>
                        </m:fPr>
                        <m:num>
                          <m:r>
                            <a:rPr lang="en-US" altLang="zh-CN" b="1" i="0" dirty="0" smtClean="0">
                              <a:latin typeface="Cambria Math" panose="02040503050406030204" charset="0"/>
                            </a:rPr>
                            <m:t>𝐧</m:t>
                          </m:r>
                          <m:r>
                            <a:rPr lang="en-US" altLang="zh-CN" b="1" i="0" dirty="0" smtClean="0">
                              <a:latin typeface="Cambria Math" panose="02040503050406030204" charset="0"/>
                              <a:ea typeface="Cambria Math" panose="02040503050406030204" charset="0"/>
                              <a:cs typeface="Cambria Math" panose="02040503050406030204" charset="0"/>
                            </a:rPr>
                            <m:t>×</m:t>
                          </m:r>
                          <m:r>
                            <a:rPr lang="en-US" altLang="zh-CN" b="1" i="0" dirty="0" smtClean="0">
                              <a:latin typeface="Cambria Math" panose="02040503050406030204" charset="0"/>
                              <a:ea typeface="Cambria Math" panose="02040503050406030204" charset="0"/>
                              <a:cs typeface="Cambria Math" panose="02040503050406030204" charset="0"/>
                            </a:rPr>
                            <m:t>𝐮</m:t>
                          </m:r>
                        </m:num>
                        <m:den>
                          <m:d>
                            <m:dPr>
                              <m:begChr m:val="|"/>
                              <m:endChr m:val="|"/>
                              <m:ctrlPr>
                                <a:rPr lang="hr-HR" altLang="zh-CN" b="1" i="1" dirty="0" smtClean="0">
                                  <a:latin typeface="Cambria Math" panose="02040503050406030204" charset="0"/>
                                </a:rPr>
                              </m:ctrlPr>
                            </m:dPr>
                            <m:e>
                              <m:r>
                                <a:rPr lang="en-US" altLang="zh-CN" b="1" i="0" dirty="0">
                                  <a:latin typeface="Cambria Math" panose="02040503050406030204" charset="0"/>
                                </a:rPr>
                                <m:t>𝐧</m:t>
                              </m:r>
                              <m:r>
                                <a:rPr lang="en-US" altLang="zh-CN" b="1" i="0" dirty="0">
                                  <a:latin typeface="Cambria Math" panose="02040503050406030204" charset="0"/>
                                  <a:ea typeface="Cambria Math" panose="02040503050406030204" charset="0"/>
                                  <a:cs typeface="Cambria Math" panose="02040503050406030204" charset="0"/>
                                </a:rPr>
                                <m:t>×</m:t>
                              </m:r>
                              <m:r>
                                <a:rPr lang="en-US" altLang="zh-CN" b="1" i="0" dirty="0">
                                  <a:latin typeface="Cambria Math" panose="02040503050406030204" charset="0"/>
                                  <a:ea typeface="Cambria Math" panose="02040503050406030204" charset="0"/>
                                  <a:cs typeface="Cambria Math" panose="02040503050406030204" charset="0"/>
                                </a:rPr>
                                <m:t>𝐮</m:t>
                              </m:r>
                            </m:e>
                          </m:d>
                        </m:den>
                      </m:f>
                    </m:oMath>
                  </m:oMathPara>
                </a14:m>
                <a:endParaRPr lang="en-US" b="1" dirty="0"/>
              </a:p>
            </p:txBody>
          </p:sp>
        </mc:Choice>
        <mc:Fallback>
          <p:sp>
            <p:nvSpPr>
              <p:cNvPr id="6" name="TextBox 5"/>
              <p:cNvSpPr txBox="1">
                <a:spLocks noRot="1" noChangeAspect="1" noMove="1" noResize="1" noEditPoints="1" noAdjustHandles="1" noChangeArrowheads="1" noChangeShapeType="1" noTextEdit="1"/>
              </p:cNvSpPr>
              <p:nvPr/>
            </p:nvSpPr>
            <p:spPr>
              <a:xfrm>
                <a:off x="1146018" y="5924462"/>
                <a:ext cx="1360372" cy="621965"/>
              </a:xfrm>
              <a:prstGeom prst="rect">
                <a:avLst/>
              </a:prstGeom>
              <a:blipFill rotWithShape="1">
                <a:blip r:embed="rId4"/>
                <a:stretch>
                  <a:fillRect l="-35" t="-88" r="-2844" b="34"/>
                </a:stretch>
              </a:blipFill>
            </p:spPr>
            <p:txBody>
              <a:bodyPr/>
              <a:lstStyle/>
              <a:p>
                <a:r>
                  <a:rPr lang="zh-CN" altLang="en-US">
                    <a:noFill/>
                  </a:rPr>
                  <a:t> </a:t>
                </a:r>
              </a:p>
            </p:txBody>
          </p:sp>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绘制方程</a:t>
            </a:r>
            <a:endParaRPr lang="en-US" dirty="0"/>
          </a:p>
        </p:txBody>
      </p:sp>
      <p:sp>
        <p:nvSpPr>
          <p:cNvPr id="3" name="Content Placeholder 2"/>
          <p:cNvSpPr>
            <a:spLocks noGrp="1"/>
          </p:cNvSpPr>
          <p:nvPr>
            <p:ph idx="1"/>
          </p:nvPr>
        </p:nvSpPr>
        <p:spPr>
          <a:xfrm>
            <a:off x="628651" y="1316831"/>
            <a:ext cx="5157294" cy="4351338"/>
          </a:xfrm>
        </p:spPr>
        <p:txBody>
          <a:bodyPr/>
          <a:lstStyle/>
          <a:p>
            <a:r>
              <a:rPr lang="zh-CN" altLang="en-US" sz="2400" dirty="0"/>
              <a:t>光照与材质间相互作用的数学建模</a:t>
            </a:r>
            <a:endParaRPr lang="zh-CN" altLang="en-US" sz="2400" dirty="0"/>
          </a:p>
          <a:p>
            <a:pPr lvl="1"/>
            <a:r>
              <a:rPr lang="zh-CN" altLang="en-US" sz="1800" dirty="0"/>
              <a:t>光的无穷次反射和吸收过程</a:t>
            </a:r>
            <a:endParaRPr lang="zh-CN" altLang="en-US" sz="1800" dirty="0"/>
          </a:p>
          <a:p>
            <a:r>
              <a:rPr lang="zh-CN" altLang="en-US" sz="2400" dirty="0"/>
              <a:t>绘制方程不易获得解析解</a:t>
            </a:r>
            <a:r>
              <a:rPr lang="en-US" altLang="zh-CN" sz="2400" dirty="0"/>
              <a:t>,</a:t>
            </a:r>
            <a:r>
              <a:rPr lang="zh-CN" altLang="en-US" sz="2400" dirty="0"/>
              <a:t>即使应用数值方法也是</a:t>
            </a:r>
            <a:r>
              <a:rPr lang="zh-CN" altLang="en-US" sz="2400" dirty="0">
                <a:solidFill>
                  <a:srgbClr val="0000FF"/>
                </a:solidFill>
              </a:rPr>
              <a:t>非常复杂</a:t>
            </a:r>
            <a:r>
              <a:rPr lang="zh-CN" altLang="en-US" sz="2400" dirty="0"/>
              <a:t>的</a:t>
            </a:r>
            <a:endParaRPr lang="zh-CN" altLang="en-US" sz="2400" dirty="0"/>
          </a:p>
          <a:p>
            <a:r>
              <a:rPr lang="zh-CN" altLang="en-US" sz="2400" dirty="0"/>
              <a:t>数值方法：光线追踪、辐射度算法</a:t>
            </a:r>
            <a:endParaRPr lang="zh-CN" altLang="en-US" sz="2400" dirty="0"/>
          </a:p>
          <a:p>
            <a:pPr marL="457200" lvl="1" indent="0">
              <a:buClr>
                <a:schemeClr val="tx1"/>
              </a:buClr>
              <a:buNone/>
            </a:pPr>
            <a:endParaRPr lang="en-US" altLang="zh-CN" sz="1800" dirty="0"/>
          </a:p>
          <a:p>
            <a:pPr lvl="1">
              <a:buClr>
                <a:schemeClr val="tx1"/>
              </a:buClr>
            </a:pPr>
            <a:endParaRPr lang="zh-CN" altLang="en-US" sz="1800"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pic>
        <p:nvPicPr>
          <p:cNvPr id="5" name="图片 2"/>
          <p:cNvPicPr>
            <a:picLocks noChangeAspect="1"/>
          </p:cNvPicPr>
          <p:nvPr/>
        </p:nvPicPr>
        <p:blipFill>
          <a:blip r:embed="rId1"/>
          <a:stretch>
            <a:fillRect/>
          </a:stretch>
        </p:blipFill>
        <p:spPr>
          <a:xfrm>
            <a:off x="867741" y="3779442"/>
            <a:ext cx="7174080" cy="1204120"/>
          </a:xfrm>
          <a:prstGeom prst="rect">
            <a:avLst/>
          </a:prstGeom>
        </p:spPr>
      </p:pic>
      <p:pic>
        <p:nvPicPr>
          <p:cNvPr id="8" name="图片 4"/>
          <p:cNvPicPr>
            <a:picLocks noChangeAspect="1"/>
          </p:cNvPicPr>
          <p:nvPr/>
        </p:nvPicPr>
        <p:blipFill>
          <a:blip r:embed="rId2"/>
          <a:stretch>
            <a:fillRect/>
          </a:stretch>
        </p:blipFill>
        <p:spPr>
          <a:xfrm>
            <a:off x="5925194" y="1171439"/>
            <a:ext cx="3118483" cy="266727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光照模型</a:t>
            </a:r>
            <a:endParaRPr lang="zh-CN" altLang="en-US" dirty="0"/>
          </a:p>
        </p:txBody>
      </p:sp>
      <p:sp>
        <p:nvSpPr>
          <p:cNvPr id="3" name="内容占位符 2"/>
          <p:cNvSpPr>
            <a:spLocks noGrp="1"/>
          </p:cNvSpPr>
          <p:nvPr>
            <p:ph idx="1"/>
          </p:nvPr>
        </p:nvSpPr>
        <p:spPr>
          <a:xfrm>
            <a:off x="628650" y="1316830"/>
            <a:ext cx="7886700" cy="5176045"/>
          </a:xfrm>
        </p:spPr>
        <p:txBody>
          <a:bodyPr>
            <a:normAutofit/>
          </a:bodyPr>
          <a:lstStyle/>
          <a:p>
            <a:r>
              <a:rPr lang="zh-CN" altLang="en-US" sz="2400" dirty="0"/>
              <a:t>全局光照模型</a:t>
            </a:r>
            <a:endParaRPr lang="en-US" altLang="zh-CN" sz="2400" dirty="0"/>
          </a:p>
          <a:p>
            <a:pPr lvl="1"/>
            <a:r>
              <a:rPr lang="zh-CN" altLang="en-US" sz="1800" dirty="0"/>
              <a:t>明暗处理需要全局计算，即包含了所有的对象和光源</a:t>
            </a:r>
            <a:endParaRPr lang="en-US" altLang="zh-CN" sz="1800" dirty="0"/>
          </a:p>
          <a:p>
            <a:pPr lvl="1"/>
            <a:r>
              <a:rPr lang="zh-CN" altLang="en-US" sz="1800" dirty="0"/>
              <a:t>过于复杂，与流水线模型不兼容</a:t>
            </a:r>
            <a:endParaRPr lang="en-US" altLang="zh-CN" sz="18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zh-CN" altLang="en-US" sz="2400" dirty="0">
                <a:solidFill>
                  <a:srgbClr val="0000FF"/>
                </a:solidFill>
              </a:rPr>
              <a:t>局部光照模型</a:t>
            </a:r>
            <a:endParaRPr lang="en-US" altLang="zh-CN" sz="1800" dirty="0">
              <a:solidFill>
                <a:srgbClr val="0000FF"/>
              </a:solidFill>
            </a:endParaRPr>
          </a:p>
          <a:p>
            <a:pPr lvl="1">
              <a:buClr>
                <a:schemeClr val="tx1"/>
              </a:buClr>
            </a:pPr>
            <a:r>
              <a:rPr lang="zh-CN" altLang="en-US" sz="1800" dirty="0"/>
              <a:t>在图形硬件管线中，对每个对象单独进行明暗处理</a:t>
            </a:r>
            <a:endParaRPr lang="en-US" altLang="zh-CN" sz="1800" dirty="0"/>
          </a:p>
          <a:p>
            <a:pPr lvl="1">
              <a:buClr>
                <a:schemeClr val="tx1"/>
              </a:buClr>
            </a:pPr>
            <a:r>
              <a:rPr lang="zh-CN" altLang="en-US" sz="1800" dirty="0"/>
              <a:t>存在许多方法逼近全局效果</a:t>
            </a:r>
            <a:endParaRPr lang="en-US" altLang="zh-CN" sz="1800" dirty="0"/>
          </a:p>
          <a:p>
            <a:pPr lvl="1">
              <a:buClr>
                <a:schemeClr val="tx1"/>
              </a:buClr>
            </a:pP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7"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49644" y="2459428"/>
            <a:ext cx="3640565" cy="204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810" y="2459428"/>
            <a:ext cx="3640566" cy="204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8"/>
          <p:cNvSpPr/>
          <p:nvPr/>
        </p:nvSpPr>
        <p:spPr>
          <a:xfrm>
            <a:off x="6065820" y="4507246"/>
            <a:ext cx="2591607" cy="338554"/>
          </a:xfrm>
          <a:prstGeom prst="rect">
            <a:avLst/>
          </a:prstGeom>
        </p:spPr>
        <p:txBody>
          <a:bodyPr wrap="none">
            <a:spAutoFit/>
          </a:bodyPr>
          <a:lstStyle/>
          <a:p>
            <a:pPr algn="r">
              <a:defRPr/>
            </a:pPr>
            <a:r>
              <a:rPr lang="en-US" altLang="zh-CN" sz="1600" dirty="0"/>
              <a:t>Assassin’s Creed: Revelations</a:t>
            </a:r>
            <a:endParaRPr lang="en-US" altLang="zh-CN" sz="1600" dirty="0"/>
          </a:p>
        </p:txBody>
      </p:sp>
      <p:sp>
        <p:nvSpPr>
          <p:cNvPr id="11" name="矩形 7"/>
          <p:cNvSpPr/>
          <p:nvPr/>
        </p:nvSpPr>
        <p:spPr>
          <a:xfrm>
            <a:off x="2560122" y="4507246"/>
            <a:ext cx="2261260" cy="338554"/>
          </a:xfrm>
          <a:prstGeom prst="rect">
            <a:avLst/>
          </a:prstGeom>
        </p:spPr>
        <p:txBody>
          <a:bodyPr wrap="none">
            <a:spAutoFit/>
          </a:bodyPr>
          <a:lstStyle/>
          <a:p>
            <a:pPr algn="r">
              <a:defRPr/>
            </a:pPr>
            <a:r>
              <a:rPr lang="en-US" altLang="zh-CN" sz="1600" dirty="0"/>
              <a:t>Need for Speed: The Run</a:t>
            </a:r>
            <a:endParaRPr lang="zh-CN" alt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8" name="文本框 7"/>
          <p:cNvSpPr txBox="1"/>
          <p:nvPr/>
        </p:nvSpPr>
        <p:spPr>
          <a:xfrm>
            <a:off x="4021786" y="3389111"/>
            <a:ext cx="1107996"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光源</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2</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5568959" y="1316831"/>
            <a:ext cx="3450350" cy="3723722"/>
          </a:xfrm>
          <a:prstGeom prst="rect">
            <a:avLst/>
          </a:prstGeom>
        </p:spPr>
      </p:pic>
      <p:sp>
        <p:nvSpPr>
          <p:cNvPr id="2" name="标题 1"/>
          <p:cNvSpPr>
            <a:spLocks noGrp="1"/>
          </p:cNvSpPr>
          <p:nvPr>
            <p:ph type="title"/>
          </p:nvPr>
        </p:nvSpPr>
        <p:spPr/>
        <p:txBody>
          <a:bodyPr/>
          <a:lstStyle/>
          <a:p>
            <a:r>
              <a:rPr lang="zh-CN" altLang="en-US" dirty="0"/>
              <a:t>光源的描述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28650" y="1316831"/>
                <a:ext cx="5202655" cy="4351338"/>
              </a:xfrm>
            </p:spPr>
            <p:txBody>
              <a:bodyPr>
                <a:normAutofit/>
              </a:bodyPr>
              <a:lstStyle/>
              <a:p>
                <a:r>
                  <a:rPr lang="zh-CN" altLang="en-US" sz="2400" dirty="0"/>
                  <a:t>光线从光源表面离开的方式有两种</a:t>
                </a:r>
                <a:r>
                  <a:rPr lang="en-US" altLang="zh-CN" sz="2400" dirty="0"/>
                  <a:t>:</a:t>
                </a:r>
                <a:endParaRPr lang="en-US" altLang="zh-CN" sz="1800" dirty="0"/>
              </a:p>
              <a:p>
                <a:pPr lvl="1">
                  <a:buClr>
                    <a:schemeClr val="tx1"/>
                  </a:buClr>
                </a:pPr>
                <a:r>
                  <a:rPr lang="zh-CN" altLang="en-US" sz="1800" dirty="0"/>
                  <a:t>自发射（通过内部能量来源发射光线）</a:t>
                </a:r>
                <a:endParaRPr lang="zh-CN" altLang="en-US" sz="1800" dirty="0"/>
              </a:p>
              <a:p>
                <a:pPr lvl="1">
                  <a:buClr>
                    <a:schemeClr val="tx1"/>
                  </a:buClr>
                </a:pPr>
                <a:r>
                  <a:rPr lang="zh-CN" altLang="en-US" sz="1800" dirty="0"/>
                  <a:t>反射（在简单光源模型里不考虑）</a:t>
                </a:r>
                <a:endParaRPr lang="en-US" altLang="zh-CN" sz="1800" dirty="0"/>
              </a:p>
              <a:p>
                <a:endParaRPr lang="en-US" altLang="zh-CN" sz="2400" dirty="0"/>
              </a:p>
              <a:p>
                <a:r>
                  <a:rPr lang="zh-CN" altLang="en-US" sz="2400" dirty="0"/>
                  <a:t>在表面上任一点</a:t>
                </a:r>
                <a14:m>
                  <m:oMath xmlns:m="http://schemas.openxmlformats.org/officeDocument/2006/math">
                    <m:r>
                      <a:rPr lang="en-US" altLang="zh-CN" sz="2400" i="1" dirty="0" smtClean="0">
                        <a:solidFill>
                          <a:srgbClr val="0000FF"/>
                        </a:solidFill>
                        <a:latin typeface="Cambria Math" panose="02040503050406030204" charset="0"/>
                      </a:rPr>
                      <m:t>(</m:t>
                    </m:r>
                    <m:r>
                      <a:rPr lang="en-US" altLang="zh-CN" sz="2400" i="1" dirty="0" err="1">
                        <a:solidFill>
                          <a:srgbClr val="0000FF"/>
                        </a:solidFill>
                        <a:latin typeface="Cambria Math" panose="02040503050406030204" charset="0"/>
                      </a:rPr>
                      <m:t>𝑥</m:t>
                    </m:r>
                    <m:r>
                      <a:rPr lang="en-US" altLang="zh-CN" sz="2400" i="1" dirty="0" err="1">
                        <a:solidFill>
                          <a:srgbClr val="0000FF"/>
                        </a:solidFill>
                        <a:latin typeface="Cambria Math" panose="02040503050406030204" charset="0"/>
                      </a:rPr>
                      <m:t>,</m:t>
                    </m:r>
                    <m:r>
                      <a:rPr lang="en-US" altLang="zh-CN" sz="2400" i="1" dirty="0" err="1">
                        <a:solidFill>
                          <a:srgbClr val="0000FF"/>
                        </a:solidFill>
                        <a:latin typeface="Cambria Math" panose="02040503050406030204" charset="0"/>
                      </a:rPr>
                      <m:t>𝑦</m:t>
                    </m:r>
                    <m:r>
                      <a:rPr lang="en-US" altLang="zh-CN" sz="2400" i="1" dirty="0" err="1">
                        <a:solidFill>
                          <a:srgbClr val="0000FF"/>
                        </a:solidFill>
                        <a:latin typeface="Cambria Math" panose="02040503050406030204" charset="0"/>
                      </a:rPr>
                      <m:t>,</m:t>
                    </m:r>
                    <m:r>
                      <a:rPr lang="en-US" altLang="zh-CN" sz="2400" i="1" dirty="0" err="1">
                        <a:solidFill>
                          <a:srgbClr val="0000FF"/>
                        </a:solidFill>
                        <a:latin typeface="Cambria Math" panose="02040503050406030204" charset="0"/>
                      </a:rPr>
                      <m:t>𝑧</m:t>
                    </m:r>
                    <m:r>
                      <a:rPr lang="en-US" altLang="zh-CN" sz="2400" i="1" dirty="0">
                        <a:solidFill>
                          <a:srgbClr val="0000FF"/>
                        </a:solidFill>
                        <a:latin typeface="Cambria Math" panose="02040503050406030204" charset="0"/>
                      </a:rPr>
                      <m:t>)</m:t>
                    </m:r>
                  </m:oMath>
                </a14:m>
                <a:r>
                  <a:rPr lang="zh-CN" altLang="en-US" sz="2400" dirty="0"/>
                  <a:t>所发出的光可以用</a:t>
                </a:r>
                <a14:m>
                  <m:oMath xmlns:m="http://schemas.openxmlformats.org/officeDocument/2006/math">
                    <m:r>
                      <a:rPr lang="en-US" altLang="zh-CN" sz="2400" i="1" dirty="0" smtClean="0">
                        <a:solidFill>
                          <a:srgbClr val="0000FF"/>
                        </a:solidFill>
                        <a:latin typeface="Cambria Math" panose="02040503050406030204" charset="0"/>
                      </a:rPr>
                      <m:t>𝜃</m:t>
                    </m:r>
                    <m:r>
                      <a:rPr lang="zh-CN" altLang="en-US" sz="2400" i="1" dirty="0">
                        <a:solidFill>
                          <a:srgbClr val="0000FF"/>
                        </a:solidFill>
                        <a:latin typeface="Cambria Math" panose="02040503050406030204" charset="0"/>
                      </a:rPr>
                      <m:t>，</m:t>
                    </m:r>
                    <m:r>
                      <a:rPr lang="en-US" altLang="zh-CN" sz="2400" i="1" dirty="0">
                        <a:solidFill>
                          <a:srgbClr val="0000FF"/>
                        </a:solidFill>
                        <a:latin typeface="Cambria Math" panose="02040503050406030204" charset="0"/>
                      </a:rPr>
                      <m:t>𝜑</m:t>
                    </m:r>
                  </m:oMath>
                </a14:m>
                <a:r>
                  <a:rPr lang="zh-CN" altLang="en-US" sz="2400" dirty="0"/>
                  <a:t>两个方位角表示以及每个波长</a:t>
                </a:r>
                <a14:m>
                  <m:oMath xmlns:m="http://schemas.openxmlformats.org/officeDocument/2006/math">
                    <m:r>
                      <a:rPr lang="en-US" altLang="zh-CN" sz="2400" i="1" dirty="0" smtClean="0">
                        <a:solidFill>
                          <a:srgbClr val="0000FF"/>
                        </a:solidFill>
                        <a:latin typeface="Cambria Math" panose="02040503050406030204" charset="0"/>
                      </a:rPr>
                      <m:t>𝜆</m:t>
                    </m:r>
                  </m:oMath>
                </a14:m>
                <a:r>
                  <a:rPr lang="zh-CN" altLang="en-US" sz="2400" dirty="0"/>
                  <a:t>的强度确定</a:t>
                </a:r>
                <a:endParaRPr lang="en-US" altLang="zh-CN" sz="1800" dirty="0"/>
              </a:p>
              <a:p>
                <a:pPr lvl="1">
                  <a:buClr>
                    <a:schemeClr val="tx1"/>
                  </a:buClr>
                </a:pPr>
                <a:r>
                  <a:rPr lang="zh-CN" altLang="en-US" sz="1800" dirty="0"/>
                  <a:t>照明函数有六个变量</a:t>
                </a:r>
                <a:endParaRPr lang="en-US" altLang="zh-CN" sz="1800" dirty="0"/>
              </a:p>
              <a:p>
                <a:pPr marL="457200" lvl="1" indent="0">
                  <a:buClr>
                    <a:schemeClr val="tx1"/>
                  </a:buClr>
                  <a:buNone/>
                </a:pPr>
                <a:endParaRPr lang="zh-CN" altLang="en-US" sz="1800" dirty="0"/>
              </a:p>
              <a:p>
                <a:pPr marL="0" indent="0">
                  <a:buNone/>
                </a:pPr>
                <a:endParaRPr lang="en-US" altLang="zh-CN" sz="1800" dirty="0"/>
              </a:p>
              <a:p>
                <a:pPr marL="0" indent="0">
                  <a:buNone/>
                </a:pPr>
                <a:endParaRPr lang="en-US" altLang="zh-CN" sz="18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marL="0" indent="0">
                  <a:buClr>
                    <a:srgbClr val="94003F"/>
                  </a:buClr>
                  <a:buNone/>
                </a:pPr>
                <a:endParaRPr lang="zh-CN" altLang="en-US"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628650" y="1316831"/>
                <a:ext cx="5202655" cy="4351338"/>
              </a:xfrm>
              <a:blipFill rotWithShape="1">
                <a:blip r:embed="rId2"/>
                <a:stretch>
                  <a:fillRect t="-259" r="2" b="-6366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6" name="图片 5"/>
          <p:cNvPicPr>
            <a:picLocks noChangeAspect="1"/>
          </p:cNvPicPr>
          <p:nvPr/>
        </p:nvPicPr>
        <p:blipFill>
          <a:blip r:embed="rId3"/>
          <a:stretch>
            <a:fillRect/>
          </a:stretch>
        </p:blipFill>
        <p:spPr>
          <a:xfrm>
            <a:off x="1209449" y="4361207"/>
            <a:ext cx="2665380" cy="49615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光源的总贡献</a:t>
            </a:r>
            <a:endParaRPr lang="en-US" dirty="0"/>
          </a:p>
        </p:txBody>
      </p:sp>
      <p:sp>
        <p:nvSpPr>
          <p:cNvPr id="3" name="Content Placeholder 2"/>
          <p:cNvSpPr>
            <a:spLocks noGrp="1"/>
          </p:cNvSpPr>
          <p:nvPr>
            <p:ph idx="1"/>
          </p:nvPr>
        </p:nvSpPr>
        <p:spPr>
          <a:xfrm>
            <a:off x="628650" y="1316830"/>
            <a:ext cx="7886700" cy="5063187"/>
          </a:xfrm>
        </p:spPr>
        <p:txBody>
          <a:bodyPr>
            <a:normAutofit/>
          </a:bodyPr>
          <a:lstStyle/>
          <a:p>
            <a:r>
              <a:rPr lang="zh-CN" altLang="en-US" sz="2400" dirty="0"/>
              <a:t>对于被光源照射的一个对象，我们需要对在光源面上的所有点进行光强积分得到光源对对象的总贡献</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zh-CN" altLang="en-US" sz="2400" dirty="0"/>
              <a:t>一般情况下，求这样的积分都是很困难的</a:t>
            </a:r>
            <a:endParaRPr lang="en-US" altLang="zh-CN" sz="2400" dirty="0"/>
          </a:p>
          <a:p>
            <a:r>
              <a:rPr lang="zh-CN" altLang="en-US" sz="2400" dirty="0">
                <a:solidFill>
                  <a:srgbClr val="0000FF"/>
                </a:solidFill>
              </a:rPr>
              <a:t>通常用多个基本简单光源来近似</a:t>
            </a:r>
            <a:endParaRPr lang="zh-CN" altLang="en-US" sz="2400" dirty="0">
              <a:solidFill>
                <a:srgbClr val="0000FF"/>
              </a:solidFill>
            </a:endParaRP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pic>
        <p:nvPicPr>
          <p:cNvPr id="5" name="图片 8"/>
          <p:cNvPicPr>
            <a:picLocks noChangeAspect="1"/>
          </p:cNvPicPr>
          <p:nvPr/>
        </p:nvPicPr>
        <p:blipFill>
          <a:blip r:embed="rId1"/>
          <a:stretch>
            <a:fillRect/>
          </a:stretch>
        </p:blipFill>
        <p:spPr>
          <a:xfrm>
            <a:off x="1707274" y="2106134"/>
            <a:ext cx="5729451" cy="301842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光源的颜色</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28650" y="1316831"/>
                <a:ext cx="7886700" cy="4554033"/>
              </a:xfrm>
            </p:spPr>
            <p:txBody>
              <a:bodyPr>
                <a:normAutofit/>
              </a:bodyPr>
              <a:lstStyle/>
              <a:p>
                <a:r>
                  <a:rPr lang="zh-CN" altLang="en-US" sz="2400" dirty="0"/>
                  <a:t>光源不但发射出不同量的不同频率光，而且它们的方向属性随着频率也可能不同</a:t>
                </a:r>
                <a:endParaRPr lang="en-US" altLang="zh-CN" sz="1800" dirty="0"/>
              </a:p>
              <a:p>
                <a:pPr lvl="1">
                  <a:buClr>
                    <a:schemeClr val="tx1"/>
                  </a:buClr>
                </a:pPr>
                <a:r>
                  <a:rPr lang="zh-CN" altLang="en-US" sz="1800" dirty="0"/>
                  <a:t>真正的物理模型会比较复杂</a:t>
                </a:r>
                <a:endParaRPr lang="en-US" altLang="zh-CN" sz="1800" dirty="0"/>
              </a:p>
              <a:p>
                <a:pPr lvl="1">
                  <a:buClr>
                    <a:schemeClr val="tx1"/>
                  </a:buClr>
                </a:pPr>
                <a:endParaRPr lang="en-US" altLang="zh-CN" sz="2400" dirty="0"/>
              </a:p>
              <a:p>
                <a:r>
                  <a:rPr lang="zh-CN" altLang="en-US" sz="2400" dirty="0"/>
                  <a:t>人的视觉系统是基于三色理论的</a:t>
                </a:r>
                <a:endParaRPr lang="en-US" altLang="zh-CN" sz="2400" dirty="0"/>
              </a:p>
              <a:p>
                <a:pPr lvl="1"/>
                <a:r>
                  <a:rPr lang="zh-CN" altLang="en-US" sz="1800" dirty="0"/>
                  <a:t>我们感知的只是三刺激值，而不是光线能量按波长的完整分布</a:t>
                </a:r>
                <a:endParaRPr lang="en-US" altLang="zh-CN" sz="1800" dirty="0"/>
              </a:p>
              <a:p>
                <a:endParaRPr lang="en-US" altLang="zh-CN" sz="1800" dirty="0"/>
              </a:p>
              <a:p>
                <a:r>
                  <a:rPr lang="zh-CN" altLang="en-US" sz="2400" dirty="0"/>
                  <a:t>在大多数应用中，可以用</a:t>
                </a:r>
                <a:r>
                  <a:rPr lang="en-US" altLang="zh-CN" sz="2400" dirty="0"/>
                  <a:t>RGB</a:t>
                </a:r>
                <a:r>
                  <a:rPr lang="zh-CN" altLang="en-US" sz="2400" dirty="0"/>
                  <a:t>三种成分的强度表示光源</a:t>
                </a:r>
                <a:endParaRPr lang="en-US" altLang="zh-CN" sz="1800" dirty="0"/>
              </a:p>
              <a:p>
                <a:pPr lvl="1">
                  <a:buClr>
                    <a:schemeClr val="tx1"/>
                  </a:buClr>
                </a:pPr>
                <a:r>
                  <a:rPr lang="zh-CN" altLang="en-US" sz="1800" dirty="0"/>
                  <a:t>光亮度</a:t>
                </a:r>
                <a:r>
                  <a:rPr lang="en-US" altLang="zh-CN" sz="1800" dirty="0"/>
                  <a:t>(luminance)</a:t>
                </a:r>
                <a:r>
                  <a:rPr lang="zh-CN" altLang="en-US" sz="1800" dirty="0"/>
                  <a:t>函数为 </a:t>
                </a:r>
                <a14:m>
                  <m:oMath xmlns:m="http://schemas.openxmlformats.org/officeDocument/2006/math">
                    <m:r>
                      <a:rPr lang="en-US" altLang="zh-CN" sz="1800" i="1" dirty="0" smtClean="0">
                        <a:latin typeface="Cambria Math" panose="02040503050406030204" charset="0"/>
                      </a:rPr>
                      <m:t>𝐼</m:t>
                    </m:r>
                    <m:r>
                      <a:rPr lang="en-US" altLang="zh-CN" sz="1800" i="1" dirty="0" smtClean="0">
                        <a:latin typeface="Cambria Math" panose="02040503050406030204" charset="0"/>
                      </a:rPr>
                      <m:t>=[</m:t>
                    </m:r>
                    <m:sSub>
                      <m:sSubPr>
                        <m:ctrlPr>
                          <a:rPr lang="en-US" altLang="zh-CN" sz="1800" b="0" i="1" dirty="0" smtClean="0">
                            <a:latin typeface="Cambria Math" panose="02040503050406030204" charset="0"/>
                          </a:rPr>
                        </m:ctrlPr>
                      </m:sSubPr>
                      <m:e>
                        <m:r>
                          <a:rPr lang="en-US" altLang="zh-CN" sz="1800" i="1" dirty="0" err="1">
                            <a:latin typeface="Cambria Math" panose="02040503050406030204" charset="0"/>
                          </a:rPr>
                          <m:t>𝐼</m:t>
                        </m:r>
                      </m:e>
                      <m:sub>
                        <m:r>
                          <a:rPr lang="en-US" altLang="zh-CN" sz="1800" b="0" i="1" dirty="0" smtClean="0">
                            <a:latin typeface="Cambria Math" panose="02040503050406030204" charset="0"/>
                          </a:rPr>
                          <m:t>𝑟</m:t>
                        </m:r>
                      </m:sub>
                    </m:sSub>
                    <m:r>
                      <a:rPr lang="en-US" altLang="zh-CN" sz="1800" i="1" dirty="0">
                        <a:latin typeface="Cambria Math" panose="02040503050406030204" charset="0"/>
                      </a:rPr>
                      <m:t>, </m:t>
                    </m:r>
                    <m:sSub>
                      <m:sSubPr>
                        <m:ctrlPr>
                          <a:rPr lang="en-US" altLang="zh-CN" sz="1800" b="0" i="1" dirty="0" smtClean="0">
                            <a:latin typeface="Cambria Math" panose="02040503050406030204" charset="0"/>
                          </a:rPr>
                        </m:ctrlPr>
                      </m:sSubPr>
                      <m:e>
                        <m:r>
                          <a:rPr lang="en-US" altLang="zh-CN" sz="1800" i="1" dirty="0">
                            <a:latin typeface="Cambria Math" panose="02040503050406030204" charset="0"/>
                          </a:rPr>
                          <m:t>𝐼</m:t>
                        </m:r>
                      </m:e>
                      <m:sub>
                        <m:r>
                          <a:rPr lang="en-US" altLang="zh-CN" sz="1800" b="0" i="1" dirty="0" smtClean="0">
                            <a:latin typeface="Cambria Math" panose="02040503050406030204" charset="0"/>
                          </a:rPr>
                          <m:t>𝑔</m:t>
                        </m:r>
                      </m:sub>
                    </m:sSub>
                    <m:r>
                      <a:rPr lang="en-US" altLang="zh-CN" sz="1800" i="1" dirty="0">
                        <a:latin typeface="Cambria Math" panose="02040503050406030204" charset="0"/>
                      </a:rPr>
                      <m:t>, </m:t>
                    </m:r>
                    <m:sSub>
                      <m:sSubPr>
                        <m:ctrlPr>
                          <a:rPr lang="en-US" altLang="zh-CN" sz="1800" b="0" i="1" dirty="0" smtClean="0">
                            <a:latin typeface="Cambria Math" panose="02040503050406030204" charset="0"/>
                          </a:rPr>
                        </m:ctrlPr>
                      </m:sSubPr>
                      <m:e>
                        <m:r>
                          <a:rPr lang="en-US" altLang="zh-CN" sz="1800" i="1" dirty="0" err="1">
                            <a:latin typeface="Cambria Math" panose="02040503050406030204" charset="0"/>
                          </a:rPr>
                          <m:t>𝐼</m:t>
                        </m:r>
                      </m:e>
                      <m:sub>
                        <m:r>
                          <a:rPr lang="en-US" altLang="zh-CN" sz="1800" b="0" i="1" dirty="0" smtClean="0">
                            <a:latin typeface="Cambria Math" panose="02040503050406030204" charset="0"/>
                          </a:rPr>
                          <m:t>𝑏</m:t>
                        </m:r>
                      </m:sub>
                    </m:sSub>
                    <m:r>
                      <a:rPr lang="en-US" altLang="zh-CN" sz="1800" i="1" dirty="0">
                        <a:latin typeface="Cambria Math" panose="02040503050406030204" charset="0"/>
                      </a:rPr>
                      <m:t>]</m:t>
                    </m:r>
                  </m:oMath>
                </a14:m>
                <a:endParaRPr lang="en-US" altLang="zh-CN" sz="1800" dirty="0"/>
              </a:p>
              <a:p>
                <a:pPr lvl="1">
                  <a:buClr>
                    <a:schemeClr val="tx1"/>
                  </a:buClr>
                </a:pPr>
                <a:endParaRPr lang="en-US" altLang="zh-CN" sz="1800" dirty="0"/>
              </a:p>
              <a:p>
                <a:r>
                  <a:rPr lang="zh-CN" altLang="en-US" sz="2400" dirty="0">
                    <a:solidFill>
                      <a:srgbClr val="0000FF"/>
                    </a:solidFill>
                  </a:rPr>
                  <a:t>在后面建模中，对三个颜色分量进行独立但相似的计算</a:t>
                </a:r>
                <a:endParaRPr lang="en-US" altLang="zh-CN" sz="2400" dirty="0">
                  <a:solidFill>
                    <a:srgbClr val="0000FF"/>
                  </a:solidFill>
                </a:endParaRPr>
              </a:p>
              <a:p>
                <a:pPr lvl="1">
                  <a:buClr>
                    <a:schemeClr val="tx1"/>
                  </a:buClr>
                </a:pPr>
                <a:endParaRPr lang="en-US" altLang="zh-CN" sz="1800" dirty="0"/>
              </a:p>
              <a:p>
                <a:pPr>
                  <a:buClr>
                    <a:srgbClr val="94003F"/>
                  </a:buClr>
                </a:pPr>
                <a:endParaRPr lang="en-US" altLang="zh-CN" sz="2400" dirty="0"/>
              </a:p>
              <a:p>
                <a:pPr>
                  <a:buClr>
                    <a:srgbClr val="94003F"/>
                  </a:buClr>
                </a:pPr>
                <a:endParaRPr lang="en-US" altLang="zh-CN" sz="2400" dirty="0"/>
              </a:p>
              <a:p>
                <a:pPr marL="0" indent="0">
                  <a:buClr>
                    <a:srgbClr val="94003F"/>
                  </a:buClr>
                  <a:buNone/>
                </a:pPr>
                <a:endParaRPr lang="zh-CN" altLang="en-US"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628650" y="1316831"/>
                <a:ext cx="7886700" cy="4554033"/>
              </a:xfrm>
              <a:blipFill rotWithShape="1">
                <a:blip r:embed="rId1"/>
                <a:stretch>
                  <a:fillRect t="-247" b="-2664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简单光源模型</a:t>
            </a:r>
            <a:endParaRPr lang="en-US" dirty="0"/>
          </a:p>
        </p:txBody>
      </p:sp>
      <p:sp>
        <p:nvSpPr>
          <p:cNvPr id="3" name="Content Placeholder 2"/>
          <p:cNvSpPr>
            <a:spLocks noGrp="1"/>
          </p:cNvSpPr>
          <p:nvPr>
            <p:ph idx="1"/>
          </p:nvPr>
        </p:nvSpPr>
        <p:spPr/>
        <p:txBody>
          <a:bodyPr/>
          <a:lstStyle/>
          <a:p>
            <a:r>
              <a:rPr lang="zh-CN" altLang="en-US" sz="2400" dirty="0"/>
              <a:t>基本光源：</a:t>
            </a:r>
            <a:endParaRPr lang="en-US" altLang="zh-CN" sz="2400" dirty="0"/>
          </a:p>
          <a:p>
            <a:pPr lvl="1"/>
            <a:r>
              <a:rPr lang="zh-CN" altLang="en-US" sz="1800" dirty="0"/>
              <a:t>环境光</a:t>
            </a:r>
            <a:endParaRPr lang="en-US" altLang="zh-CN" sz="1800" dirty="0"/>
          </a:p>
          <a:p>
            <a:pPr lvl="1"/>
            <a:r>
              <a:rPr lang="zh-CN" altLang="en-US" sz="1800" dirty="0"/>
              <a:t>点光源</a:t>
            </a:r>
            <a:endParaRPr lang="en-US" altLang="zh-CN" sz="1800" dirty="0"/>
          </a:p>
          <a:p>
            <a:pPr lvl="1"/>
            <a:r>
              <a:rPr lang="zh-CN" altLang="en-US" sz="1800" dirty="0"/>
              <a:t>聚光灯</a:t>
            </a:r>
            <a:endParaRPr lang="en-US" altLang="zh-CN" sz="1800" dirty="0"/>
          </a:p>
          <a:p>
            <a:pPr lvl="1"/>
            <a:r>
              <a:rPr lang="zh-CN" altLang="en-US" sz="1800" dirty="0"/>
              <a:t>远距离光源</a:t>
            </a:r>
            <a:endParaRPr lang="en-US" altLang="zh-CN" sz="1800"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628650" y="3787129"/>
            <a:ext cx="2331923" cy="1371293"/>
          </a:xfrm>
          <a:prstGeom prst="rect">
            <a:avLst/>
          </a:prstGeom>
        </p:spPr>
      </p:pic>
      <p:pic>
        <p:nvPicPr>
          <p:cNvPr id="6" name="图片 4"/>
          <p:cNvPicPr>
            <a:picLocks noChangeAspect="1"/>
          </p:cNvPicPr>
          <p:nvPr/>
        </p:nvPicPr>
        <p:blipFill>
          <a:blip r:embed="rId2"/>
          <a:stretch>
            <a:fillRect/>
          </a:stretch>
        </p:blipFill>
        <p:spPr>
          <a:xfrm>
            <a:off x="3464232" y="3367484"/>
            <a:ext cx="2462114" cy="2286252"/>
          </a:xfrm>
          <a:prstGeom prst="rect">
            <a:avLst/>
          </a:prstGeom>
        </p:spPr>
      </p:pic>
      <p:pic>
        <p:nvPicPr>
          <p:cNvPr id="7" name="图片 4"/>
          <p:cNvPicPr>
            <a:picLocks noChangeAspect="1"/>
          </p:cNvPicPr>
          <p:nvPr/>
        </p:nvPicPr>
        <p:blipFill>
          <a:blip r:embed="rId3"/>
          <a:stretch>
            <a:fillRect/>
          </a:stretch>
        </p:blipFill>
        <p:spPr>
          <a:xfrm>
            <a:off x="6355018" y="2924226"/>
            <a:ext cx="2399583" cy="2336511"/>
          </a:xfrm>
          <a:prstGeom prst="rect">
            <a:avLst/>
          </a:prstGeom>
        </p:spPr>
      </p:pic>
      <p:sp>
        <p:nvSpPr>
          <p:cNvPr id="8" name="Rectangle 7"/>
          <p:cNvSpPr/>
          <p:nvPr/>
        </p:nvSpPr>
        <p:spPr>
          <a:xfrm>
            <a:off x="1356029" y="5429179"/>
            <a:ext cx="877163" cy="369332"/>
          </a:xfrm>
          <a:prstGeom prst="rect">
            <a:avLst/>
          </a:prstGeom>
        </p:spPr>
        <p:txBody>
          <a:bodyPr wrap="none">
            <a:spAutoFit/>
          </a:bodyPr>
          <a:lstStyle/>
          <a:p>
            <a:r>
              <a:rPr lang="zh-CN" altLang="en-US" b="1" dirty="0"/>
              <a:t>点光源</a:t>
            </a:r>
            <a:endParaRPr lang="en-US" altLang="zh-CN" b="1" dirty="0"/>
          </a:p>
        </p:txBody>
      </p:sp>
      <p:sp>
        <p:nvSpPr>
          <p:cNvPr id="9" name="Rectangle 8"/>
          <p:cNvSpPr/>
          <p:nvPr/>
        </p:nvSpPr>
        <p:spPr>
          <a:xfrm>
            <a:off x="4256707" y="5429179"/>
            <a:ext cx="877163" cy="369332"/>
          </a:xfrm>
          <a:prstGeom prst="rect">
            <a:avLst/>
          </a:prstGeom>
        </p:spPr>
        <p:txBody>
          <a:bodyPr wrap="none">
            <a:spAutoFit/>
          </a:bodyPr>
          <a:lstStyle/>
          <a:p>
            <a:r>
              <a:rPr lang="zh-CN" altLang="en-US" b="1" dirty="0"/>
              <a:t>聚光灯</a:t>
            </a:r>
            <a:endParaRPr lang="en-US" altLang="zh-CN" b="1" dirty="0"/>
          </a:p>
        </p:txBody>
      </p:sp>
      <p:sp>
        <p:nvSpPr>
          <p:cNvPr id="10" name="Rectangle 9"/>
          <p:cNvSpPr/>
          <p:nvPr/>
        </p:nvSpPr>
        <p:spPr>
          <a:xfrm>
            <a:off x="6718821" y="5429179"/>
            <a:ext cx="1338828" cy="369332"/>
          </a:xfrm>
          <a:prstGeom prst="rect">
            <a:avLst/>
          </a:prstGeom>
        </p:spPr>
        <p:txBody>
          <a:bodyPr wrap="none">
            <a:spAutoFit/>
          </a:bodyPr>
          <a:lstStyle/>
          <a:p>
            <a:r>
              <a:rPr lang="zh-CN" altLang="en-US" b="1" dirty="0"/>
              <a:t>远距离光源</a:t>
            </a:r>
            <a:endParaRPr lang="en-US" altLang="zh-CN"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环境光</a:t>
            </a:r>
            <a:endParaRPr lang="zh-CN" altLang="en-US" dirty="0"/>
          </a:p>
        </p:txBody>
      </p:sp>
      <p:sp>
        <p:nvSpPr>
          <p:cNvPr id="3" name="内容占位符 2"/>
          <p:cNvSpPr>
            <a:spLocks noGrp="1"/>
          </p:cNvSpPr>
          <p:nvPr>
            <p:ph idx="1"/>
          </p:nvPr>
        </p:nvSpPr>
        <p:spPr/>
        <p:txBody>
          <a:bodyPr>
            <a:normAutofit/>
          </a:bodyPr>
          <a:lstStyle/>
          <a:p>
            <a:r>
              <a:rPr lang="zh-CN" altLang="en-US" sz="2400" dirty="0"/>
              <a:t>环境光是指多个经过复杂的漫反射形成的背景光强</a:t>
            </a:r>
            <a:endParaRPr lang="en-US" altLang="zh-CN" sz="1800" dirty="0"/>
          </a:p>
          <a:p>
            <a:pPr lvl="1">
              <a:buClr>
                <a:schemeClr val="tx1"/>
              </a:buClr>
            </a:pPr>
            <a:r>
              <a:rPr lang="zh-CN" altLang="en-US" sz="1800" dirty="0"/>
              <a:t>严格意义上说，环境光也是来自于某个光源，但由于在光照计算中进行了某些简化，需要用环境光来模拟多次反射后的效果</a:t>
            </a:r>
            <a:endParaRPr lang="en-US" altLang="zh-CN" sz="1800" dirty="0"/>
          </a:p>
          <a:p>
            <a:pPr lvl="1">
              <a:buClr>
                <a:schemeClr val="tx1"/>
              </a:buClr>
            </a:pPr>
            <a:r>
              <a:rPr lang="zh-CN" altLang="en-US" sz="1800" dirty="0"/>
              <a:t>在图形管线中采用简单的</a:t>
            </a:r>
            <a:r>
              <a:rPr lang="zh-CN" altLang="en-US" sz="1800" dirty="0">
                <a:solidFill>
                  <a:srgbClr val="0000FF"/>
                </a:solidFill>
              </a:rPr>
              <a:t>均匀光强描述</a:t>
            </a:r>
            <a:endParaRPr lang="en-US" altLang="zh-CN" sz="1800" dirty="0">
              <a:solidFill>
                <a:srgbClr val="0000FF"/>
              </a:solidFill>
            </a:endParaRPr>
          </a:p>
          <a:p>
            <a:pPr lvl="1">
              <a:buClr>
                <a:schemeClr val="tx1"/>
              </a:buClr>
            </a:pPr>
            <a:endParaRPr lang="en-US" altLang="zh-CN" sz="1800" dirty="0"/>
          </a:p>
          <a:p>
            <a:pPr marL="457200" lvl="1" indent="0">
              <a:buClr>
                <a:schemeClr val="tx1"/>
              </a:buClr>
              <a:buNone/>
            </a:pPr>
            <a:endParaRPr lang="en-US" altLang="zh-CN" sz="2400" dirty="0"/>
          </a:p>
          <a:p>
            <a:r>
              <a:rPr lang="zh-CN" altLang="en-US" sz="2400" dirty="0"/>
              <a:t>光照模型</a:t>
            </a:r>
            <a:endParaRPr lang="en-US" altLang="zh-CN" sz="1800" dirty="0"/>
          </a:p>
          <a:p>
            <a:pPr lvl="1">
              <a:buClr>
                <a:schemeClr val="tx1"/>
              </a:buClr>
            </a:pPr>
            <a:r>
              <a:rPr lang="zh-CN" altLang="en-US" sz="1800" dirty="0"/>
              <a:t>由三个颜色分量确定</a:t>
            </a:r>
            <a:endParaRPr lang="en-US" altLang="zh-CN" sz="1800" dirty="0"/>
          </a:p>
          <a:p>
            <a:pPr lvl="1">
              <a:buClr>
                <a:schemeClr val="tx1"/>
              </a:buClr>
            </a:pPr>
            <a:r>
              <a:rPr lang="zh-CN" altLang="en-US" sz="1800" dirty="0"/>
              <a:t>环境光强是由下式确定的，</a:t>
            </a:r>
            <a:r>
              <a:rPr lang="zh-CN" altLang="en-US" sz="1800" dirty="0">
                <a:solidFill>
                  <a:srgbClr val="0000FF"/>
                </a:solidFill>
              </a:rPr>
              <a:t>环境中每个位置的环境光强度完全相同</a:t>
            </a:r>
            <a:endParaRPr lang="en-US" altLang="zh-CN" sz="1800" dirty="0">
              <a:solidFill>
                <a:srgbClr val="0000FF"/>
              </a:solidFill>
            </a:endParaRPr>
          </a:p>
          <a:p>
            <a:endParaRPr lang="en-US" altLang="zh-CN" sz="2400" dirty="0"/>
          </a:p>
          <a:p>
            <a:endParaRPr lang="en-US" altLang="zh-CN" sz="2400" dirty="0"/>
          </a:p>
          <a:p>
            <a:endParaRPr lang="zh-CN" altLang="en-US" sz="1800" dirty="0"/>
          </a:p>
          <a:p>
            <a:pPr marL="0" indent="0">
              <a:buNone/>
            </a:pPr>
            <a:endParaRPr lang="en-US" altLang="zh-CN" sz="1800" dirty="0"/>
          </a:p>
          <a:p>
            <a:pPr marL="0" indent="0">
              <a:buClr>
                <a:srgbClr val="94003F"/>
              </a:buClr>
              <a:buNone/>
            </a:pPr>
            <a:endParaRPr lang="zh-CN" altLang="en-US"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3161632" y="4769427"/>
            <a:ext cx="1947284" cy="158692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4335014" y="3664800"/>
            <a:ext cx="4306590" cy="2532502"/>
          </a:xfrm>
          <a:prstGeom prst="rect">
            <a:avLst/>
          </a:prstGeom>
        </p:spPr>
      </p:pic>
      <p:sp>
        <p:nvSpPr>
          <p:cNvPr id="2" name="标题 1"/>
          <p:cNvSpPr>
            <a:spLocks noGrp="1"/>
          </p:cNvSpPr>
          <p:nvPr>
            <p:ph type="title"/>
          </p:nvPr>
        </p:nvSpPr>
        <p:spPr/>
        <p:txBody>
          <a:bodyPr/>
          <a:lstStyle/>
          <a:p>
            <a:r>
              <a:rPr lang="zh-CN" altLang="en-US" dirty="0"/>
              <a:t>点光源</a:t>
            </a:r>
            <a:endParaRPr lang="zh-CN" altLang="en-US" dirty="0"/>
          </a:p>
        </p:txBody>
      </p:sp>
      <p:sp>
        <p:nvSpPr>
          <p:cNvPr id="3" name="内容占位符 2"/>
          <p:cNvSpPr>
            <a:spLocks noGrp="1"/>
          </p:cNvSpPr>
          <p:nvPr>
            <p:ph idx="1"/>
          </p:nvPr>
        </p:nvSpPr>
        <p:spPr/>
        <p:txBody>
          <a:bodyPr>
            <a:normAutofit/>
          </a:bodyPr>
          <a:lstStyle/>
          <a:p>
            <a:r>
              <a:rPr lang="zh-CN" altLang="en-US" sz="2400" dirty="0"/>
              <a:t>理想的点光源</a:t>
            </a:r>
            <a:r>
              <a:rPr lang="zh-CN" altLang="en-US" sz="2400" dirty="0">
                <a:solidFill>
                  <a:srgbClr val="0000FF"/>
                </a:solidFill>
              </a:rPr>
              <a:t>向各个方向发射的光线的强度相等</a:t>
            </a:r>
            <a:endParaRPr lang="en-US" altLang="zh-CN" sz="2400" dirty="0">
              <a:solidFill>
                <a:srgbClr val="0000FF"/>
              </a:solidFill>
            </a:endParaRPr>
          </a:p>
          <a:p>
            <a:endParaRPr lang="en-US" altLang="zh-CN" sz="2400" dirty="0"/>
          </a:p>
          <a:p>
            <a:r>
              <a:rPr lang="zh-CN" altLang="en-US" sz="2400" dirty="0"/>
              <a:t>由位置和颜色表示：</a:t>
            </a:r>
            <a:endParaRPr lang="en-US" altLang="zh-CN" sz="1800" dirty="0"/>
          </a:p>
          <a:p>
            <a:pPr marL="0" indent="0">
              <a:buNone/>
            </a:pPr>
            <a:endParaRPr lang="en-US" altLang="zh-CN" sz="2400" dirty="0"/>
          </a:p>
          <a:p>
            <a:r>
              <a:rPr lang="zh-CN" altLang="en-US" sz="2400" dirty="0"/>
              <a:t>在点</a:t>
            </a:r>
            <a:r>
              <a:rPr lang="en-US" altLang="zh-CN" sz="2400" dirty="0"/>
              <a:t>p</a:t>
            </a:r>
            <a:r>
              <a:rPr lang="zh-CN" altLang="en-US" sz="2400" dirty="0">
                <a:solidFill>
                  <a:srgbClr val="0000FF"/>
                </a:solidFill>
              </a:rPr>
              <a:t>接收的光亮度反比于光源与点的距离的平方</a:t>
            </a:r>
            <a:endParaRPr lang="en-US" altLang="zh-CN" sz="2400" dirty="0">
              <a:solidFill>
                <a:srgbClr val="0000FF"/>
              </a:solidFill>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6" name="图片 5"/>
          <p:cNvPicPr>
            <a:picLocks noChangeAspect="1"/>
          </p:cNvPicPr>
          <p:nvPr/>
        </p:nvPicPr>
        <p:blipFill>
          <a:blip r:embed="rId2"/>
          <a:stretch>
            <a:fillRect/>
          </a:stretch>
        </p:blipFill>
        <p:spPr>
          <a:xfrm>
            <a:off x="4098471" y="1908923"/>
            <a:ext cx="2024000" cy="1104066"/>
          </a:xfrm>
          <a:prstGeom prst="rect">
            <a:avLst/>
          </a:prstGeom>
        </p:spPr>
      </p:pic>
      <p:pic>
        <p:nvPicPr>
          <p:cNvPr id="7" name="图片 6"/>
          <p:cNvPicPr>
            <a:picLocks noChangeAspect="1"/>
          </p:cNvPicPr>
          <p:nvPr/>
        </p:nvPicPr>
        <p:blipFill>
          <a:blip r:embed="rId3"/>
          <a:stretch>
            <a:fillRect/>
          </a:stretch>
        </p:blipFill>
        <p:spPr>
          <a:xfrm>
            <a:off x="1167625" y="3909112"/>
            <a:ext cx="3167389" cy="78043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点光源</a:t>
            </a:r>
            <a:endParaRPr lang="en-US" dirty="0"/>
          </a:p>
        </p:txBody>
      </p:sp>
      <p:sp>
        <p:nvSpPr>
          <p:cNvPr id="3" name="Content Placeholder 2"/>
          <p:cNvSpPr>
            <a:spLocks noGrp="1"/>
          </p:cNvSpPr>
          <p:nvPr>
            <p:ph idx="1"/>
          </p:nvPr>
        </p:nvSpPr>
        <p:spPr>
          <a:xfrm>
            <a:off x="628651" y="1316831"/>
            <a:ext cx="5266824" cy="4650832"/>
          </a:xfrm>
        </p:spPr>
        <p:txBody>
          <a:bodyPr>
            <a:normAutofit/>
          </a:bodyPr>
          <a:lstStyle/>
          <a:p>
            <a:r>
              <a:rPr lang="zh-CN" altLang="en-US" sz="2400" dirty="0"/>
              <a:t>在计算机图形学中大量应用点光源，是因为它易于使用</a:t>
            </a:r>
            <a:endParaRPr lang="en-US" altLang="zh-CN" sz="2400" dirty="0"/>
          </a:p>
          <a:p>
            <a:endParaRPr lang="zh-CN" altLang="en-US" sz="2400" dirty="0"/>
          </a:p>
          <a:p>
            <a:r>
              <a:rPr lang="zh-CN" altLang="en-US" sz="2400" dirty="0"/>
              <a:t>但不能很好地反映物理现实</a:t>
            </a:r>
            <a:endParaRPr lang="zh-CN" altLang="en-US" sz="2400" dirty="0"/>
          </a:p>
          <a:p>
            <a:pPr lvl="1">
              <a:buClr>
                <a:schemeClr val="tx1"/>
              </a:buClr>
            </a:pPr>
            <a:r>
              <a:rPr lang="zh-CN" altLang="en-US" sz="1800" dirty="0"/>
              <a:t>只有点光源的场景得到的图像中对比度比较高；对象显得要么很亮，要么很暗</a:t>
            </a:r>
            <a:endParaRPr lang="en-US" altLang="zh-CN" sz="1800" dirty="0"/>
          </a:p>
          <a:p>
            <a:pPr lvl="1">
              <a:buClr>
                <a:schemeClr val="tx1"/>
              </a:buClr>
            </a:pPr>
            <a:r>
              <a:rPr lang="zh-CN" altLang="en-US" sz="1800" dirty="0"/>
              <a:t>而真实的光源由于尺寸不可忽略，生成场景的亮度变化会比较柔和</a:t>
            </a:r>
            <a:endParaRPr lang="en-US" altLang="zh-CN" sz="1800" dirty="0"/>
          </a:p>
          <a:p>
            <a:pPr lvl="2">
              <a:buClr>
                <a:schemeClr val="tx1"/>
              </a:buClr>
            </a:pPr>
            <a:r>
              <a:rPr lang="zh-CN" altLang="en-US" sz="1800" dirty="0"/>
              <a:t>完全在阴影中的区域称为</a:t>
            </a:r>
            <a:r>
              <a:rPr lang="zh-CN" altLang="en-US" sz="1800" dirty="0">
                <a:solidFill>
                  <a:srgbClr val="0000FF"/>
                </a:solidFill>
              </a:rPr>
              <a:t>本影</a:t>
            </a:r>
            <a:endParaRPr lang="en-US" altLang="zh-CN" sz="1800" dirty="0">
              <a:solidFill>
                <a:srgbClr val="0000FF"/>
              </a:solidFill>
            </a:endParaRPr>
          </a:p>
          <a:p>
            <a:pPr lvl="2">
              <a:buClr>
                <a:schemeClr val="tx1"/>
              </a:buClr>
            </a:pPr>
            <a:r>
              <a:rPr lang="zh-CN" altLang="en-US" sz="1800" dirty="0"/>
              <a:t>部分在阴影中的区域称为</a:t>
            </a:r>
            <a:r>
              <a:rPr lang="zh-CN" altLang="en-US" sz="1800" dirty="0">
                <a:solidFill>
                  <a:srgbClr val="0000FF"/>
                </a:solidFill>
              </a:rPr>
              <a:t>半影</a:t>
            </a:r>
            <a:endParaRPr lang="en-US" altLang="zh-CN" sz="1800" dirty="0">
              <a:solidFill>
                <a:srgbClr val="0000FF"/>
              </a:solidFill>
            </a:endParaRPr>
          </a:p>
          <a:p>
            <a:pPr lvl="1">
              <a:buClr>
                <a:schemeClr val="tx1"/>
              </a:buClr>
            </a:pPr>
            <a:endParaRPr lang="en-US" altLang="zh-CN" sz="1800" dirty="0"/>
          </a:p>
          <a:p>
            <a:r>
              <a:rPr lang="zh-CN" altLang="en-US" sz="2400" dirty="0"/>
              <a:t>可以在点光源中加入环境光，降低高对比度的问题</a:t>
            </a:r>
            <a:endParaRPr lang="en-US" altLang="zh-CN" sz="2400" dirty="0"/>
          </a:p>
          <a:p>
            <a:pPr lvl="1">
              <a:buClr>
                <a:schemeClr val="tx1"/>
              </a:buClr>
            </a:pPr>
            <a:endParaRPr lang="en-US" altLang="zh-CN" sz="2400"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pic>
        <p:nvPicPr>
          <p:cNvPr id="5" name="图片 7"/>
          <p:cNvPicPr>
            <a:picLocks noChangeAspect="1"/>
          </p:cNvPicPr>
          <p:nvPr/>
        </p:nvPicPr>
        <p:blipFill>
          <a:blip r:embed="rId1"/>
          <a:stretch>
            <a:fillRect/>
          </a:stretch>
        </p:blipFill>
        <p:spPr>
          <a:xfrm>
            <a:off x="6427520" y="3655912"/>
            <a:ext cx="2267927" cy="2457223"/>
          </a:xfrm>
          <a:prstGeom prst="rect">
            <a:avLst/>
          </a:prstGeom>
        </p:spPr>
      </p:pic>
      <p:pic>
        <p:nvPicPr>
          <p:cNvPr id="6" name="图片 6"/>
          <p:cNvPicPr>
            <a:picLocks noChangeAspect="1"/>
          </p:cNvPicPr>
          <p:nvPr/>
        </p:nvPicPr>
        <p:blipFill>
          <a:blip r:embed="rId2"/>
          <a:stretch>
            <a:fillRect/>
          </a:stretch>
        </p:blipFill>
        <p:spPr>
          <a:xfrm>
            <a:off x="6449044" y="970345"/>
            <a:ext cx="1863683" cy="21542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计算机投影</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在四维空间里使用</a:t>
                </a:r>
                <a:r>
                  <a:rPr lang="zh-CN" altLang="en-US" dirty="0">
                    <a:solidFill>
                      <a:srgbClr val="0000FF"/>
                    </a:solidFill>
                  </a:rPr>
                  <a:t>齐次坐标</a:t>
                </a:r>
                <a:r>
                  <a:rPr lang="zh-CN" altLang="en-US" dirty="0"/>
                  <a:t>来计算投影</a:t>
                </a:r>
                <a:endParaRPr lang="zh-CN" altLang="en-US" dirty="0"/>
              </a:p>
              <a:p>
                <a:r>
                  <a:rPr lang="zh-CN" altLang="en-US" dirty="0"/>
                  <a:t>尽量</a:t>
                </a:r>
                <a:r>
                  <a:rPr lang="zh-CN" altLang="en-US" dirty="0">
                    <a:solidFill>
                      <a:srgbClr val="0000FF"/>
                    </a:solidFill>
                  </a:rPr>
                  <a:t>保留深度信息</a:t>
                </a:r>
                <a:r>
                  <a:rPr lang="zh-CN" altLang="en-US" dirty="0"/>
                  <a:t>，进行隐藏面消除</a:t>
                </a:r>
                <a:endParaRPr lang="zh-CN" altLang="en-US" dirty="0"/>
              </a:p>
              <a:p>
                <a:r>
                  <a:rPr lang="zh-CN" altLang="en-US" dirty="0"/>
                  <a:t>使用</a:t>
                </a:r>
                <a:r>
                  <a:rPr lang="zh-CN" altLang="en-US" dirty="0">
                    <a:solidFill>
                      <a:srgbClr val="0000FF"/>
                    </a:solidFill>
                  </a:rPr>
                  <a:t>投影规范化技术</a:t>
                </a:r>
                <a:endParaRPr lang="en-US" altLang="zh-CN" dirty="0">
                  <a:solidFill>
                    <a:srgbClr val="0000FF"/>
                  </a:solidFill>
                </a:endParaRPr>
              </a:p>
              <a:p>
                <a:pPr lvl="1"/>
                <a:r>
                  <a:rPr lang="zh-CN" altLang="en-US" dirty="0"/>
                  <a:t>射影畸变</a:t>
                </a:r>
                <a:r>
                  <a:rPr lang="en-US" altLang="zh-CN" dirty="0"/>
                  <a:t>+</a:t>
                </a:r>
                <a:r>
                  <a:rPr lang="zh-CN" altLang="en-US" dirty="0"/>
                  <a:t>正交投影</a:t>
                </a:r>
                <a:endParaRPr lang="en-US" altLang="zh-CN" dirty="0"/>
              </a:p>
              <a:p>
                <a:pPr lvl="1"/>
                <a:r>
                  <a:rPr lang="zh-CN" altLang="en-US" dirty="0">
                    <a:solidFill>
                      <a:schemeClr val="tx1"/>
                    </a:solidFill>
                  </a:rPr>
                  <a:t>默认规范视见体：</a:t>
                </a:r>
                <a14:m>
                  <m:oMath xmlns:m="http://schemas.openxmlformats.org/officeDocument/2006/math">
                    <m:r>
                      <a:rPr lang="en-US" altLang="zh-CN" b="0" i="1" smtClean="0">
                        <a:solidFill>
                          <a:schemeClr val="tx1"/>
                        </a:solidFill>
                        <a:latin typeface="Cambria Math" panose="02040503050406030204" charset="0"/>
                      </a:rPr>
                      <m:t>𝑥</m:t>
                    </m:r>
                    <m:r>
                      <a:rPr lang="en-US" altLang="zh-CN" b="0" i="1" smtClean="0">
                        <a:solidFill>
                          <a:schemeClr val="tx1"/>
                        </a:solidFill>
                        <a:latin typeface="Cambria Math" panose="02040503050406030204" charset="0"/>
                      </a:rPr>
                      <m:t>=±</m:t>
                    </m:r>
                    <m:r>
                      <a:rPr lang="en-US" altLang="zh-CN" b="0" i="1" smtClean="0">
                        <a:solidFill>
                          <a:schemeClr val="tx1"/>
                        </a:solidFill>
                        <a:latin typeface="Cambria Math" panose="02040503050406030204" charset="0"/>
                      </a:rPr>
                      <m:t>1</m:t>
                    </m:r>
                    <m:r>
                      <a:rPr lang="en-US" altLang="zh-CN" b="0" i="1" smtClean="0">
                        <a:solidFill>
                          <a:schemeClr val="tx1"/>
                        </a:solidFill>
                        <a:latin typeface="Cambria Math" panose="02040503050406030204" charset="0"/>
                      </a:rPr>
                      <m:t>,</m:t>
                    </m:r>
                    <m:r>
                      <a:rPr lang="en-US" altLang="zh-CN" b="0" i="1" smtClean="0">
                        <a:solidFill>
                          <a:schemeClr val="tx1"/>
                        </a:solidFill>
                        <a:latin typeface="Cambria Math" panose="02040503050406030204" charset="0"/>
                      </a:rPr>
                      <m:t>𝑦</m:t>
                    </m:r>
                    <m:r>
                      <a:rPr lang="en-US" altLang="zh-CN" i="1">
                        <a:solidFill>
                          <a:schemeClr val="tx1"/>
                        </a:solidFill>
                        <a:latin typeface="Cambria Math" panose="02040503050406030204" charset="0"/>
                      </a:rPr>
                      <m:t>=±</m:t>
                    </m:r>
                    <m:r>
                      <a:rPr lang="en-US" altLang="zh-CN" i="1">
                        <a:solidFill>
                          <a:schemeClr val="tx1"/>
                        </a:solidFill>
                        <a:latin typeface="Cambria Math" panose="02040503050406030204" charset="0"/>
                      </a:rPr>
                      <m:t>1</m:t>
                    </m:r>
                    <m:r>
                      <a:rPr lang="en-US" altLang="zh-CN" b="0" i="1" smtClean="0">
                        <a:solidFill>
                          <a:schemeClr val="tx1"/>
                        </a:solidFill>
                        <a:latin typeface="Cambria Math" panose="02040503050406030204" charset="0"/>
                      </a:rPr>
                      <m:t>,</m:t>
                    </m:r>
                    <m:r>
                      <a:rPr lang="en-US" altLang="zh-CN" b="0" i="1" smtClean="0">
                        <a:solidFill>
                          <a:schemeClr val="tx1"/>
                        </a:solidFill>
                        <a:latin typeface="Cambria Math" panose="02040503050406030204" charset="0"/>
                      </a:rPr>
                      <m:t>𝑧</m:t>
                    </m:r>
                    <m:r>
                      <a:rPr lang="en-US" altLang="zh-CN" i="1">
                        <a:solidFill>
                          <a:schemeClr val="tx1"/>
                        </a:solidFill>
                        <a:latin typeface="Cambria Math" panose="02040503050406030204" charset="0"/>
                      </a:rPr>
                      <m:t>=±</m:t>
                    </m:r>
                    <m:r>
                      <a:rPr lang="en-US" altLang="zh-CN" i="1">
                        <a:solidFill>
                          <a:schemeClr val="tx1"/>
                        </a:solidFill>
                        <a:latin typeface="Cambria Math" panose="02040503050406030204" charset="0"/>
                      </a:rPr>
                      <m:t>1</m:t>
                    </m:r>
                  </m:oMath>
                </a14:m>
                <a:endParaRPr lang="en-US" altLang="zh-CN" dirty="0">
                  <a:solidFill>
                    <a:schemeClr val="tx1"/>
                  </a:solidFill>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478" b="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5" name="图片 4"/>
          <p:cNvPicPr>
            <a:picLocks noChangeAspect="1"/>
          </p:cNvPicPr>
          <p:nvPr/>
        </p:nvPicPr>
        <p:blipFill>
          <a:blip r:embed="rId2"/>
          <a:stretch>
            <a:fillRect/>
          </a:stretch>
        </p:blipFill>
        <p:spPr>
          <a:xfrm>
            <a:off x="757931" y="4010190"/>
            <a:ext cx="2943205" cy="2131462"/>
          </a:xfrm>
          <a:prstGeom prst="rect">
            <a:avLst/>
          </a:prstGeom>
        </p:spPr>
      </p:pic>
      <p:pic>
        <p:nvPicPr>
          <p:cNvPr id="6" name="图片 5"/>
          <p:cNvPicPr>
            <a:picLocks noChangeAspect="1"/>
          </p:cNvPicPr>
          <p:nvPr/>
        </p:nvPicPr>
        <p:blipFill>
          <a:blip r:embed="rId3"/>
          <a:stretch>
            <a:fillRect/>
          </a:stretch>
        </p:blipFill>
        <p:spPr>
          <a:xfrm>
            <a:off x="3893555" y="4620904"/>
            <a:ext cx="4621795" cy="74524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聚光灯</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28650" y="1316830"/>
                <a:ext cx="4825666" cy="4626769"/>
              </a:xfrm>
            </p:spPr>
            <p:txBody>
              <a:bodyPr>
                <a:normAutofit/>
              </a:bodyPr>
              <a:lstStyle/>
              <a:p>
                <a:r>
                  <a:rPr lang="zh-CN" altLang="en-US" sz="2400" dirty="0"/>
                  <a:t>具有一个比较窄的照明范围，通常为圆锥形半无穷区域</a:t>
                </a:r>
                <a:endParaRPr lang="zh-CN" altLang="en-US" sz="1800" dirty="0"/>
              </a:p>
              <a:p>
                <a:pPr lvl="1">
                  <a:buClr>
                    <a:schemeClr val="tx1"/>
                  </a:buClr>
                </a:pPr>
                <a:r>
                  <a:rPr lang="zh-CN" altLang="en-US" sz="1800" dirty="0"/>
                  <a:t>可以给点光源加上一定的限制得到</a:t>
                </a:r>
                <a:endParaRPr lang="en-US" altLang="zh-CN" sz="1800" dirty="0"/>
              </a:p>
              <a:p>
                <a:pPr lvl="1">
                  <a:buClr>
                    <a:schemeClr val="tx1"/>
                  </a:buClr>
                </a:pPr>
                <a:r>
                  <a:rPr lang="zh-CN" altLang="en-US" sz="1800" dirty="0"/>
                  <a:t>锥的顶点在</a:t>
                </a:r>
                <a14:m>
                  <m:oMath xmlns:m="http://schemas.openxmlformats.org/officeDocument/2006/math">
                    <m:sSub>
                      <m:sSubPr>
                        <m:ctrlPr>
                          <a:rPr lang="en-US" altLang="zh-CN" sz="1800" b="0" i="1" dirty="0" smtClean="0">
                            <a:latin typeface="Cambria Math" panose="02040503050406030204" charset="0"/>
                          </a:rPr>
                        </m:ctrlPr>
                      </m:sSubPr>
                      <m:e>
                        <m:r>
                          <a:rPr lang="en-US" altLang="zh-CN" sz="1800" i="1" dirty="0" smtClean="0">
                            <a:latin typeface="Cambria Math" panose="02040503050406030204" charset="0"/>
                          </a:rPr>
                          <m:t>𝑃</m:t>
                        </m:r>
                      </m:e>
                      <m:sub>
                        <m:r>
                          <a:rPr lang="en-US" altLang="zh-CN" sz="1800" b="0" i="1" dirty="0" smtClean="0">
                            <a:latin typeface="Cambria Math" panose="02040503050406030204" charset="0"/>
                          </a:rPr>
                          <m:t>𝑠</m:t>
                        </m:r>
                      </m:sub>
                    </m:sSub>
                  </m:oMath>
                </a14:m>
                <a:r>
                  <a:rPr lang="en-US" altLang="zh-CN" sz="1800" dirty="0"/>
                  <a:t>, </a:t>
                </a:r>
                <a:r>
                  <a:rPr lang="zh-CN" altLang="en-US" sz="1800" dirty="0"/>
                  <a:t>而中心轴方向为</a:t>
                </a:r>
                <a14:m>
                  <m:oMath xmlns:m="http://schemas.openxmlformats.org/officeDocument/2006/math">
                    <m:sSub>
                      <m:sSubPr>
                        <m:ctrlPr>
                          <a:rPr lang="en-US" altLang="zh-CN" sz="1800" b="0" i="1" dirty="0" smtClean="0">
                            <a:latin typeface="Cambria Math" panose="02040503050406030204" charset="0"/>
                          </a:rPr>
                        </m:ctrlPr>
                      </m:sSubPr>
                      <m:e>
                        <m:r>
                          <a:rPr lang="en-US" altLang="zh-CN" sz="1800" i="1" dirty="0" smtClean="0">
                            <a:latin typeface="Cambria Math" panose="02040503050406030204" charset="0"/>
                          </a:rPr>
                          <m:t>𝐼</m:t>
                        </m:r>
                      </m:e>
                      <m:sub>
                        <m:r>
                          <a:rPr lang="en-US" altLang="zh-CN" sz="1800" b="0" i="1" dirty="0" smtClean="0">
                            <a:latin typeface="Cambria Math" panose="02040503050406030204" charset="0"/>
                          </a:rPr>
                          <m:t>𝑠</m:t>
                        </m:r>
                      </m:sub>
                    </m:sSub>
                  </m:oMath>
                </a14:m>
                <a:endParaRPr lang="en-US" altLang="zh-CN" sz="1800" dirty="0"/>
              </a:p>
              <a:p>
                <a:pPr lvl="1">
                  <a:buClr>
                    <a:schemeClr val="tx1"/>
                  </a:buClr>
                </a:pPr>
                <a:r>
                  <a:rPr lang="zh-CN" altLang="en-US" sz="1800" dirty="0"/>
                  <a:t>如果</a:t>
                </a:r>
                <a14:m>
                  <m:oMath xmlns:m="http://schemas.openxmlformats.org/officeDocument/2006/math">
                    <m:r>
                      <a:rPr lang="en-US" altLang="zh-CN" sz="1800" i="1" dirty="0" smtClean="0">
                        <a:latin typeface="Cambria Math" panose="02040503050406030204" charset="0"/>
                      </a:rPr>
                      <m:t>𝜃</m:t>
                    </m:r>
                    <m:r>
                      <a:rPr lang="en-US" altLang="zh-CN" sz="1800" i="1" dirty="0" smtClean="0">
                        <a:latin typeface="Cambria Math" panose="02040503050406030204" charset="0"/>
                      </a:rPr>
                      <m:t>=</m:t>
                    </m:r>
                    <m:r>
                      <a:rPr lang="en-US" altLang="zh-CN" sz="1800" i="1" dirty="0" smtClean="0">
                        <a:latin typeface="Cambria Math" panose="02040503050406030204" charset="0"/>
                      </a:rPr>
                      <m:t>180</m:t>
                    </m:r>
                    <m:r>
                      <a:rPr lang="en-US" altLang="zh-CN" sz="1800" i="1" dirty="0" smtClean="0">
                        <a:latin typeface="Cambria Math" panose="02040503050406030204" charset="0"/>
                      </a:rPr>
                      <m:t>° </m:t>
                    </m:r>
                  </m:oMath>
                </a14:m>
                <a:r>
                  <a:rPr lang="zh-CN" altLang="en-US" sz="1800" dirty="0"/>
                  <a:t>，聚光灯成为点光源</a:t>
                </a:r>
                <a:endParaRPr lang="en-US" altLang="zh-CN" sz="1800" dirty="0"/>
              </a:p>
              <a:p>
                <a:pPr lvl="1">
                  <a:buClr>
                    <a:schemeClr val="tx1"/>
                  </a:buClr>
                </a:pPr>
                <a:endParaRPr lang="en-US" altLang="zh-CN" sz="1800" dirty="0"/>
              </a:p>
              <a:p>
                <a:endParaRPr lang="en-US" altLang="zh-CN" sz="2400" dirty="0"/>
              </a:p>
              <a:p>
                <a:r>
                  <a:rPr lang="zh-CN" altLang="en-US" sz="2400" dirty="0"/>
                  <a:t>光亮度的分布</a:t>
                </a:r>
                <a:endParaRPr lang="zh-CN" altLang="en-US" sz="2400" dirty="0"/>
              </a:p>
              <a:p>
                <a:pPr lvl="1"/>
                <a:r>
                  <a:rPr lang="zh-CN" altLang="en-US" sz="1800" dirty="0"/>
                  <a:t>通常绝大多数光集中在照明锥的中心</a:t>
                </a:r>
                <a:endParaRPr lang="zh-CN" altLang="en-US" sz="1800" dirty="0"/>
              </a:p>
              <a:p>
                <a:pPr lvl="1"/>
                <a:r>
                  <a:rPr lang="zh-CN" altLang="en-US" sz="1800" dirty="0">
                    <a:solidFill>
                      <a:srgbClr val="0000FF"/>
                    </a:solidFill>
                  </a:rPr>
                  <a:t>照明强度是顶点指向材料表面的向量</a:t>
                </a:r>
                <a14:m>
                  <m:oMath xmlns:m="http://schemas.openxmlformats.org/officeDocument/2006/math">
                    <m:r>
                      <a:rPr lang="en-US" altLang="zh-CN" sz="1800" i="1" dirty="0" smtClean="0">
                        <a:solidFill>
                          <a:srgbClr val="0000FF"/>
                        </a:solidFill>
                        <a:latin typeface="Cambria Math" panose="02040503050406030204" charset="0"/>
                      </a:rPr>
                      <m:t>𝑠</m:t>
                    </m:r>
                  </m:oMath>
                </a14:m>
                <a:r>
                  <a:rPr lang="zh-CN" altLang="en-US" sz="1800" dirty="0">
                    <a:solidFill>
                      <a:srgbClr val="0000FF"/>
                    </a:solidFill>
                  </a:rPr>
                  <a:t>与中心轴的夹角</a:t>
                </a:r>
                <a14:m>
                  <m:oMath xmlns:m="http://schemas.openxmlformats.org/officeDocument/2006/math">
                    <m:r>
                      <a:rPr lang="zh-CN" altLang="en-US" sz="1800" i="1" dirty="0" smtClean="0">
                        <a:solidFill>
                          <a:srgbClr val="0000FF"/>
                        </a:solidFill>
                        <a:latin typeface="Cambria Math" panose="02040503050406030204" charset="0"/>
                        <a:ea typeface="Cambria Math" panose="02040503050406030204" charset="0"/>
                        <a:cs typeface="Cambria Math" panose="02040503050406030204" charset="0"/>
                      </a:rPr>
                      <m:t>𝜙</m:t>
                    </m:r>
                  </m:oMath>
                </a14:m>
                <a:r>
                  <a:rPr lang="zh-CN" altLang="en-US" sz="1800" dirty="0">
                    <a:solidFill>
                      <a:srgbClr val="0000FF"/>
                    </a:solidFill>
                  </a:rPr>
                  <a:t>的函数</a:t>
                </a:r>
                <a:endParaRPr lang="zh-CN" altLang="en-US" sz="1800" dirty="0">
                  <a:solidFill>
                    <a:srgbClr val="0000FF"/>
                  </a:solidFill>
                </a:endParaRPr>
              </a:p>
              <a:p>
                <a:pPr>
                  <a:buClr>
                    <a:schemeClr val="tx1"/>
                  </a:buClr>
                </a:pPr>
                <a:endParaRPr lang="en-US" altLang="zh-CN" sz="26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marL="0" indent="0">
                  <a:buClr>
                    <a:srgbClr val="94003F"/>
                  </a:buClr>
                  <a:buNone/>
                </a:pPr>
                <a:endParaRPr lang="zh-CN" altLang="en-US"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628650" y="1316830"/>
                <a:ext cx="4825666" cy="4626769"/>
              </a:xfrm>
              <a:blipFill rotWithShape="1">
                <a:blip r:embed="rId1"/>
                <a:stretch>
                  <a:fillRect t="-244" r="6" b="-3027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5" name="图片 4"/>
          <p:cNvPicPr>
            <a:picLocks noChangeAspect="1"/>
          </p:cNvPicPr>
          <p:nvPr/>
        </p:nvPicPr>
        <p:blipFill>
          <a:blip r:embed="rId2"/>
          <a:stretch>
            <a:fillRect/>
          </a:stretch>
        </p:blipFill>
        <p:spPr>
          <a:xfrm>
            <a:off x="5909361" y="1106175"/>
            <a:ext cx="2433038" cy="2259253"/>
          </a:xfrm>
          <a:prstGeom prst="rect">
            <a:avLst/>
          </a:prstGeom>
        </p:spPr>
      </p:pic>
      <p:pic>
        <p:nvPicPr>
          <p:cNvPr id="10" name="图片 5"/>
          <p:cNvPicPr>
            <a:picLocks noChangeAspect="1"/>
          </p:cNvPicPr>
          <p:nvPr/>
        </p:nvPicPr>
        <p:blipFill>
          <a:blip r:embed="rId3"/>
          <a:stretch>
            <a:fillRect/>
          </a:stretch>
        </p:blipFill>
        <p:spPr>
          <a:xfrm>
            <a:off x="6059225" y="3651730"/>
            <a:ext cx="2133311" cy="186607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聚光灯</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sz="2400" dirty="0"/>
                  <a:t>可以采用各种方式定义照明强度函数</a:t>
                </a:r>
                <a:r>
                  <a:rPr lang="en-US" altLang="zh-CN" sz="2400" dirty="0"/>
                  <a:t>	</a:t>
                </a:r>
                <a:endParaRPr lang="en-US" altLang="zh-CN" sz="1800" dirty="0"/>
              </a:p>
              <a:p>
                <a:pPr lvl="1">
                  <a:buClr>
                    <a:schemeClr val="tx1"/>
                  </a:buClr>
                </a:pPr>
                <a:r>
                  <a:rPr lang="zh-CN" altLang="en-US" sz="1800" dirty="0"/>
                  <a:t>通常定义为</a:t>
                </a:r>
                <a14:m>
                  <m:oMath xmlns:m="http://schemas.openxmlformats.org/officeDocument/2006/math">
                    <m:r>
                      <a:rPr lang="en-US" altLang="zh-CN" sz="1800" i="1" dirty="0" smtClean="0">
                        <a:latin typeface="Cambria Math" panose="02040503050406030204" charset="0"/>
                      </a:rPr>
                      <m:t>𝑐𝑜𝑠</m:t>
                    </m:r>
                    <m:r>
                      <a:rPr lang="en-US" altLang="zh-CN" sz="1800" i="1" baseline="30000" dirty="0" err="1">
                        <a:latin typeface="Cambria Math" panose="02040503050406030204" charset="0"/>
                      </a:rPr>
                      <m:t>𝑒</m:t>
                    </m:r>
                    <m:r>
                      <a:rPr lang="en-US" altLang="zh-CN" sz="1800" i="1" dirty="0" smtClean="0">
                        <a:latin typeface="Cambria Math" panose="02040503050406030204" charset="0"/>
                        <a:ea typeface="Cambria Math" panose="02040503050406030204" charset="0"/>
                        <a:cs typeface="Cambria Math" panose="02040503050406030204" charset="0"/>
                      </a:rPr>
                      <m:t>𝜙</m:t>
                    </m:r>
                  </m:oMath>
                </a14:m>
                <a:r>
                  <a:rPr lang="zh-CN" altLang="en-US" sz="1800" dirty="0"/>
                  <a:t>，</a:t>
                </a:r>
                <a:r>
                  <a:rPr lang="zh-CN" altLang="en-US" sz="1800" dirty="0">
                    <a:solidFill>
                      <a:schemeClr val="tx1"/>
                    </a:solidFill>
                  </a:rPr>
                  <a:t>指数</a:t>
                </a:r>
                <a14:m>
                  <m:oMath xmlns:m="http://schemas.openxmlformats.org/officeDocument/2006/math">
                    <m:r>
                      <a:rPr lang="en-US" altLang="zh-CN" sz="1800" i="1" dirty="0" smtClean="0">
                        <a:solidFill>
                          <a:schemeClr val="tx1"/>
                        </a:solidFill>
                        <a:latin typeface="Cambria Math" panose="02040503050406030204" charset="0"/>
                      </a:rPr>
                      <m:t>𝑒</m:t>
                    </m:r>
                  </m:oMath>
                </a14:m>
                <a:r>
                  <a:rPr lang="zh-CN" altLang="en-US" sz="1800" dirty="0">
                    <a:solidFill>
                      <a:schemeClr val="tx1"/>
                    </a:solidFill>
                  </a:rPr>
                  <a:t>确定</a:t>
                </a:r>
                <a:r>
                  <a:rPr lang="zh-CN" altLang="en-US" sz="1800" dirty="0">
                    <a:solidFill>
                      <a:srgbClr val="0000FF"/>
                    </a:solidFill>
                  </a:rPr>
                  <a:t>光强度衰减的快慢</a:t>
                </a:r>
                <a:endParaRPr lang="en-US" altLang="zh-CN" sz="1800" dirty="0">
                  <a:solidFill>
                    <a:srgbClr val="0000FF"/>
                  </a:solidFill>
                </a:endParaRPr>
              </a:p>
              <a:p>
                <a:pPr lvl="1">
                  <a:buClr>
                    <a:schemeClr val="tx1"/>
                  </a:buClr>
                </a:pPr>
                <a:r>
                  <a:rPr lang="zh-CN" altLang="en-US" sz="1800" dirty="0"/>
                  <a:t>之所以采用余弦函数，是因为在这种情况下，它的计算非常方便：</a:t>
                </a:r>
                <a14:m>
                  <m:oMath xmlns:m="http://schemas.openxmlformats.org/officeDocument/2006/math">
                    <m:r>
                      <m:rPr>
                        <m:sty m:val="p"/>
                      </m:rPr>
                      <a:rPr lang="en-US" altLang="zh-CN" sz="1800" i="1" dirty="0" smtClean="0">
                        <a:solidFill>
                          <a:srgbClr val="0000FF"/>
                        </a:solidFill>
                        <a:latin typeface="Cambria Math" panose="02040503050406030204" charset="0"/>
                      </a:rPr>
                      <m:t>cos</m:t>
                    </m:r>
                    <m:r>
                      <a:rPr lang="en-US" altLang="zh-CN" sz="1800" i="1" dirty="0" smtClean="0">
                        <a:solidFill>
                          <a:srgbClr val="0000FF"/>
                        </a:solidFill>
                        <a:latin typeface="Cambria Math" panose="02040503050406030204" charset="0"/>
                        <a:ea typeface="Cambria Math" panose="02040503050406030204" charset="0"/>
                        <a:cs typeface="Cambria Math" panose="02040503050406030204" charset="0"/>
                      </a:rPr>
                      <m:t>𝜙</m:t>
                    </m:r>
                    <m:r>
                      <a:rPr lang="en-US" altLang="zh-CN" sz="1800" i="1" dirty="0">
                        <a:solidFill>
                          <a:srgbClr val="0000FF"/>
                        </a:solidFill>
                        <a:latin typeface="Cambria Math" panose="02040503050406030204" charset="0"/>
                      </a:rPr>
                      <m:t> = </m:t>
                    </m:r>
                    <m:r>
                      <a:rPr lang="en-US" altLang="zh-CN" sz="1800" i="1" dirty="0" err="1">
                        <a:solidFill>
                          <a:srgbClr val="0000FF"/>
                        </a:solidFill>
                        <a:latin typeface="Cambria Math" panose="02040503050406030204" charset="0"/>
                      </a:rPr>
                      <m:t>𝑠</m:t>
                    </m:r>
                    <m:r>
                      <a:rPr lang="en-US" altLang="zh-CN" sz="1800" i="1" dirty="0" err="1">
                        <a:solidFill>
                          <a:srgbClr val="0000FF"/>
                        </a:solidFill>
                        <a:latin typeface="Cambria Math" panose="02040503050406030204" charset="0"/>
                      </a:rPr>
                      <m:t>⋅</m:t>
                    </m:r>
                    <m:r>
                      <a:rPr lang="en-US" altLang="zh-CN" sz="1800" i="1" dirty="0" err="1">
                        <a:solidFill>
                          <a:srgbClr val="0000FF"/>
                        </a:solidFill>
                        <a:latin typeface="Cambria Math" panose="02040503050406030204" charset="0"/>
                      </a:rPr>
                      <m:t>𝑙</m:t>
                    </m:r>
                  </m:oMath>
                </a14:m>
                <a:r>
                  <a:rPr lang="en-US" altLang="zh-CN" sz="1800" dirty="0"/>
                  <a:t>.</a:t>
                </a:r>
                <a:endParaRPr lang="en-US" altLang="zh-CN" sz="18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marL="0" indent="0">
                  <a:buClr>
                    <a:srgbClr val="94003F"/>
                  </a:buClr>
                  <a:buNone/>
                </a:pPr>
                <a:endParaRPr lang="zh-CN" altLang="en-US"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259" b="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6" name="图片 5"/>
          <p:cNvPicPr>
            <a:picLocks noChangeAspect="1"/>
          </p:cNvPicPr>
          <p:nvPr/>
        </p:nvPicPr>
        <p:blipFill>
          <a:blip r:embed="rId2"/>
          <a:stretch>
            <a:fillRect/>
          </a:stretch>
        </p:blipFill>
        <p:spPr>
          <a:xfrm>
            <a:off x="1799044" y="3166968"/>
            <a:ext cx="2133311" cy="1866078"/>
          </a:xfrm>
          <a:prstGeom prst="rect">
            <a:avLst/>
          </a:prstGeom>
        </p:spPr>
      </p:pic>
      <p:pic>
        <p:nvPicPr>
          <p:cNvPr id="7" name="图片 6"/>
          <p:cNvPicPr>
            <a:picLocks noChangeAspect="1"/>
          </p:cNvPicPr>
          <p:nvPr/>
        </p:nvPicPr>
        <p:blipFill>
          <a:blip r:embed="rId3"/>
          <a:stretch>
            <a:fillRect/>
          </a:stretch>
        </p:blipFill>
        <p:spPr>
          <a:xfrm>
            <a:off x="5824394" y="3166968"/>
            <a:ext cx="2063917" cy="1872024"/>
          </a:xfrm>
          <a:prstGeom prst="rect">
            <a:avLst/>
          </a:prstGeom>
        </p:spPr>
      </p:pic>
      <p:sp>
        <p:nvSpPr>
          <p:cNvPr id="8" name="文本框 7"/>
          <p:cNvSpPr txBox="1"/>
          <p:nvPr/>
        </p:nvSpPr>
        <p:spPr>
          <a:xfrm>
            <a:off x="891043" y="3994658"/>
            <a:ext cx="1107996"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真实衰减</a:t>
            </a:r>
            <a:endParaRPr lang="zh-CN" altLang="en-US"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4840356" y="3994658"/>
            <a:ext cx="1107996"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具体实现</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5471444" y="3172358"/>
            <a:ext cx="2704163" cy="2633085"/>
          </a:xfrm>
          <a:prstGeom prst="rect">
            <a:avLst/>
          </a:prstGeom>
        </p:spPr>
      </p:pic>
      <p:sp>
        <p:nvSpPr>
          <p:cNvPr id="2" name="标题 1"/>
          <p:cNvSpPr>
            <a:spLocks noGrp="1"/>
          </p:cNvSpPr>
          <p:nvPr>
            <p:ph type="title"/>
          </p:nvPr>
        </p:nvSpPr>
        <p:spPr/>
        <p:txBody>
          <a:bodyPr/>
          <a:lstStyle/>
          <a:p>
            <a:r>
              <a:rPr lang="zh-CN" altLang="en-US" dirty="0"/>
              <a:t>远距离光源</a:t>
            </a:r>
            <a:endParaRPr lang="zh-CN" altLang="en-US" dirty="0"/>
          </a:p>
        </p:txBody>
      </p:sp>
      <p:sp>
        <p:nvSpPr>
          <p:cNvPr id="3" name="内容占位符 2"/>
          <p:cNvSpPr>
            <a:spLocks noGrp="1"/>
          </p:cNvSpPr>
          <p:nvPr>
            <p:ph idx="1"/>
          </p:nvPr>
        </p:nvSpPr>
        <p:spPr/>
        <p:txBody>
          <a:bodyPr>
            <a:normAutofit/>
          </a:bodyPr>
          <a:lstStyle/>
          <a:p>
            <a:r>
              <a:rPr lang="zh-CN" altLang="en-US" sz="2400" dirty="0"/>
              <a:t>远距离光源即在无穷远处的光源，光线为平行线</a:t>
            </a:r>
            <a:endParaRPr lang="en-US" altLang="zh-CN" sz="2400" dirty="0"/>
          </a:p>
          <a:p>
            <a:pPr lvl="1">
              <a:buClr>
                <a:schemeClr val="tx1"/>
              </a:buClr>
            </a:pPr>
            <a:r>
              <a:rPr lang="zh-CN" altLang="en-US" sz="1800" dirty="0"/>
              <a:t>在光照计算中，需要计算从光源到当前点的向量</a:t>
            </a:r>
            <a:endParaRPr lang="zh-CN" altLang="en-US" sz="1800" dirty="0"/>
          </a:p>
          <a:p>
            <a:pPr lvl="1">
              <a:buClr>
                <a:schemeClr val="tx1"/>
              </a:buClr>
            </a:pPr>
            <a:r>
              <a:rPr lang="zh-CN" altLang="en-US" sz="1800" dirty="0"/>
              <a:t>如果光源在无穷远，该向量为常数</a:t>
            </a:r>
            <a:endParaRPr lang="zh-CN" altLang="en-US" sz="1800" dirty="0"/>
          </a:p>
          <a:p>
            <a:pPr lvl="1">
              <a:buClr>
                <a:schemeClr val="tx1"/>
              </a:buClr>
            </a:pPr>
            <a:r>
              <a:rPr lang="zh-CN" altLang="en-US" sz="1800" dirty="0"/>
              <a:t>太阳光是无穷远光源的典型代表</a:t>
            </a:r>
            <a:endParaRPr lang="zh-CN" altLang="en-US" sz="1800" dirty="0"/>
          </a:p>
          <a:p>
            <a:pPr lvl="1"/>
            <a:endParaRPr lang="en-US" altLang="zh-CN" sz="1000" dirty="0"/>
          </a:p>
          <a:p>
            <a:pPr marL="457200" lvl="1" indent="0">
              <a:buClr>
                <a:schemeClr val="tx1"/>
              </a:buClr>
              <a:buNone/>
            </a:pPr>
            <a:endParaRPr lang="en-US" altLang="zh-CN" sz="2400" dirty="0"/>
          </a:p>
          <a:p>
            <a:r>
              <a:rPr lang="zh-CN" altLang="en-US" sz="2400" dirty="0"/>
              <a:t>远距离光源的齐次坐标描述：</a:t>
            </a:r>
            <a:endParaRPr lang="zh-CN" altLang="en-US" sz="1800" dirty="0"/>
          </a:p>
          <a:p>
            <a:pPr marL="0" indent="0">
              <a:buNone/>
            </a:pP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6" name="图片 5"/>
          <p:cNvPicPr>
            <a:picLocks noChangeAspect="1"/>
          </p:cNvPicPr>
          <p:nvPr/>
        </p:nvPicPr>
        <p:blipFill>
          <a:blip r:embed="rId2"/>
          <a:stretch>
            <a:fillRect/>
          </a:stretch>
        </p:blipFill>
        <p:spPr>
          <a:xfrm>
            <a:off x="2675388" y="4031542"/>
            <a:ext cx="1244171" cy="154216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8" name="文本框 7"/>
          <p:cNvSpPr txBox="1"/>
          <p:nvPr/>
        </p:nvSpPr>
        <p:spPr>
          <a:xfrm>
            <a:off x="2805111" y="3389111"/>
            <a:ext cx="3541354" cy="646331"/>
          </a:xfrm>
          <a:prstGeom prst="rect">
            <a:avLst/>
          </a:prstGeom>
          <a:noFill/>
        </p:spPr>
        <p:txBody>
          <a:bodyPr wrap="none" rtlCol="0">
            <a:spAutoFit/>
          </a:bodyPr>
          <a:lstStyle/>
          <a:p>
            <a:pPr algn="ctr"/>
            <a:r>
              <a:rPr lang="en-US" altLang="zh-CN" sz="3600" b="1" dirty="0" err="1">
                <a:latin typeface="微软雅黑" panose="020B0503020204020204" pitchFamily="34" charset="-122"/>
                <a:ea typeface="微软雅黑" panose="020B0503020204020204" pitchFamily="34" charset="-122"/>
              </a:rPr>
              <a:t>Phong</a:t>
            </a:r>
            <a:r>
              <a:rPr lang="zh-CN" altLang="en-US" sz="3600" b="1" dirty="0">
                <a:latin typeface="微软雅黑" panose="020B0503020204020204" pitchFamily="34" charset="-122"/>
                <a:ea typeface="微软雅黑" panose="020B0503020204020204" pitchFamily="34" charset="-122"/>
              </a:rPr>
              <a:t>反射模型</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3</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Phong</a:t>
            </a:r>
            <a:r>
              <a:rPr lang="zh-CN" altLang="en-US" dirty="0"/>
              <a:t>反射模型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sz="2400" dirty="0"/>
                  <a:t>真实光照的简化</a:t>
                </a:r>
                <a:endParaRPr lang="en-US" altLang="zh-CN" sz="2400" dirty="0"/>
              </a:p>
              <a:p>
                <a:pPr lvl="1"/>
                <a:r>
                  <a:rPr lang="zh-CN" altLang="en-US" sz="1800" dirty="0"/>
                  <a:t>计算效率高</a:t>
                </a:r>
                <a:endParaRPr lang="en-US" altLang="zh-CN" sz="1800" dirty="0"/>
              </a:p>
              <a:p>
                <a:pPr lvl="1"/>
                <a:r>
                  <a:rPr lang="zh-CN" altLang="en-US" sz="1800" dirty="0"/>
                  <a:t>和物理事实足够接近</a:t>
                </a:r>
                <a:endParaRPr lang="en-US" altLang="zh-CN" sz="1800" dirty="0"/>
              </a:p>
              <a:p>
                <a:pPr lvl="1"/>
                <a:r>
                  <a:rPr lang="zh-CN" altLang="en-US" sz="1600" dirty="0"/>
                  <a:t>适合图形管线实现</a:t>
                </a:r>
                <a:endParaRPr lang="en-US" altLang="zh-CN" sz="1600" dirty="0"/>
              </a:p>
              <a:p>
                <a:endParaRPr lang="en-US" altLang="zh-CN" sz="2400" dirty="0"/>
              </a:p>
              <a:p>
                <a:r>
                  <a:rPr lang="zh-CN" altLang="en-US" sz="2400" dirty="0"/>
                  <a:t>该模型使用四个向量描述曲面上</a:t>
                </a:r>
                <a14:m>
                  <m:oMath xmlns:m="http://schemas.openxmlformats.org/officeDocument/2006/math">
                    <m:r>
                      <a:rPr lang="en-US" altLang="zh-CN" sz="2400" i="1" dirty="0" smtClean="0">
                        <a:latin typeface="Cambria Math" panose="02040503050406030204" charset="0"/>
                      </a:rPr>
                      <m:t>𝑝</m:t>
                    </m:r>
                  </m:oMath>
                </a14:m>
                <a:r>
                  <a:rPr lang="zh-CN" altLang="en-US" sz="2400" dirty="0"/>
                  <a:t>点的光照效果：</a:t>
                </a:r>
                <a:endParaRPr lang="en-US" altLang="zh-CN" sz="2400" dirty="0"/>
              </a:p>
              <a:p>
                <a:pPr lvl="1"/>
                <a:r>
                  <a:rPr lang="zh-CN" altLang="en-US" sz="1800" dirty="0"/>
                  <a:t>曲面法向量</a:t>
                </a:r>
                <a14:m>
                  <m:oMath xmlns:m="http://schemas.openxmlformats.org/officeDocument/2006/math">
                    <m:r>
                      <a:rPr lang="en-US" altLang="zh-CN" sz="1800" i="1" dirty="0" smtClean="0">
                        <a:latin typeface="Cambria Math" panose="02040503050406030204" charset="0"/>
                      </a:rPr>
                      <m:t>𝑛</m:t>
                    </m:r>
                  </m:oMath>
                </a14:m>
                <a:endParaRPr lang="en-US" altLang="zh-CN" sz="1800" dirty="0"/>
              </a:p>
              <a:p>
                <a:pPr lvl="1"/>
                <a:r>
                  <a:rPr lang="zh-CN" altLang="en-US" sz="1800" dirty="0"/>
                  <a:t>视线方向</a:t>
                </a:r>
                <a14:m>
                  <m:oMath xmlns:m="http://schemas.openxmlformats.org/officeDocument/2006/math">
                    <m:r>
                      <a:rPr lang="en-US" altLang="zh-CN" sz="1800" i="1" dirty="0" smtClean="0">
                        <a:latin typeface="Cambria Math" panose="02040503050406030204" charset="0"/>
                      </a:rPr>
                      <m:t>𝑣</m:t>
                    </m:r>
                  </m:oMath>
                </a14:m>
                <a:endParaRPr lang="en-US" altLang="zh-CN" sz="1800" dirty="0"/>
              </a:p>
              <a:p>
                <a:pPr lvl="1"/>
                <a:r>
                  <a:rPr lang="zh-CN" altLang="en-US" sz="1800" dirty="0"/>
                  <a:t>入射方向</a:t>
                </a:r>
                <a14:m>
                  <m:oMath xmlns:m="http://schemas.openxmlformats.org/officeDocument/2006/math">
                    <m:r>
                      <a:rPr lang="en-US" altLang="zh-CN" sz="1800" i="1" dirty="0" smtClean="0">
                        <a:latin typeface="Cambria Math" panose="02040503050406030204" charset="0"/>
                      </a:rPr>
                      <m:t>𝑙</m:t>
                    </m:r>
                  </m:oMath>
                </a14:m>
                <a:endParaRPr lang="en-US" altLang="zh-CN" sz="1800" dirty="0"/>
              </a:p>
              <a:p>
                <a:pPr lvl="1"/>
                <a:r>
                  <a:rPr lang="zh-CN" altLang="en-US" sz="1800" dirty="0"/>
                  <a:t>反射方向</a:t>
                </a:r>
                <a14:m>
                  <m:oMath xmlns:m="http://schemas.openxmlformats.org/officeDocument/2006/math">
                    <m:r>
                      <a:rPr lang="en-US" altLang="zh-CN" sz="1800" i="1" dirty="0" smtClean="0">
                        <a:latin typeface="Cambria Math" panose="02040503050406030204" charset="0"/>
                      </a:rPr>
                      <m:t>𝑟</m:t>
                    </m:r>
                  </m:oMath>
                </a14:m>
                <a:endParaRPr lang="en-US" altLang="zh-CN" sz="1800" dirty="0"/>
              </a:p>
              <a:p>
                <a:pPr marL="360045" lvl="1" indent="-360045">
                  <a:spcBef>
                    <a:spcPts val="1000"/>
                  </a:spcBef>
                  <a:buClr>
                    <a:srgbClr val="94003F"/>
                  </a:buClr>
                  <a:buSzPct val="70000"/>
                  <a:buFont typeface="Wingdings" panose="05000000000000000000" pitchFamily="2" charset="2"/>
                  <a:buChar char="u"/>
                </a:pPr>
                <a:endParaRPr lang="en-US" altLang="zh-CN" sz="2400" dirty="0"/>
              </a:p>
              <a:p>
                <a:pPr lvl="1">
                  <a:buClr>
                    <a:schemeClr val="tx1"/>
                  </a:buClr>
                </a:pPr>
                <a:endParaRPr lang="en-US" altLang="zh-CN" sz="1800" dirty="0"/>
              </a:p>
              <a:p>
                <a:pPr lvl="1">
                  <a:buClr>
                    <a:schemeClr val="tx1"/>
                  </a:buClr>
                </a:pPr>
                <a:endParaRPr lang="en-US" altLang="zh-CN" sz="1800" dirty="0"/>
              </a:p>
              <a:p>
                <a:pPr marL="457200" lvl="1" indent="0">
                  <a:buClr>
                    <a:schemeClr val="tx1"/>
                  </a:buClr>
                  <a:buNone/>
                </a:pPr>
                <a:endParaRPr lang="en-US" altLang="zh-CN" sz="18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259" b="-5378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5" name="图片 4"/>
          <p:cNvPicPr>
            <a:picLocks noChangeAspect="1"/>
          </p:cNvPicPr>
          <p:nvPr/>
        </p:nvPicPr>
        <p:blipFill>
          <a:blip r:embed="rId2"/>
          <a:stretch>
            <a:fillRect/>
          </a:stretch>
        </p:blipFill>
        <p:spPr>
          <a:xfrm>
            <a:off x="4371384" y="3883461"/>
            <a:ext cx="3344869" cy="221445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光源模型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en-US" altLang="zh-CN" sz="2400" dirty="0" err="1"/>
                  <a:t>Phong</a:t>
                </a:r>
                <a:r>
                  <a:rPr lang="zh-CN" altLang="en-US" sz="2400" dirty="0"/>
                  <a:t>反射模型考虑了光线和材料之间三种相互作用：</a:t>
                </a:r>
                <a:endParaRPr lang="en-US" altLang="zh-CN" sz="2400" dirty="0"/>
              </a:p>
              <a:p>
                <a:pPr lvl="1"/>
                <a:r>
                  <a:rPr lang="zh-CN" altLang="en-US" sz="1800" dirty="0">
                    <a:solidFill>
                      <a:srgbClr val="0000FF"/>
                    </a:solidFill>
                  </a:rPr>
                  <a:t>环境光反射</a:t>
                </a:r>
                <a:endParaRPr lang="en-US" altLang="zh-CN" sz="1800" dirty="0">
                  <a:solidFill>
                    <a:srgbClr val="0000FF"/>
                  </a:solidFill>
                </a:endParaRPr>
              </a:p>
              <a:p>
                <a:pPr lvl="1"/>
                <a:r>
                  <a:rPr lang="zh-CN" altLang="en-US" sz="1800" dirty="0">
                    <a:solidFill>
                      <a:srgbClr val="0000FF"/>
                    </a:solidFill>
                  </a:rPr>
                  <a:t>漫反射</a:t>
                </a:r>
                <a:endParaRPr lang="en-US" altLang="zh-CN" sz="1800" dirty="0">
                  <a:solidFill>
                    <a:srgbClr val="0000FF"/>
                  </a:solidFill>
                </a:endParaRPr>
              </a:p>
              <a:p>
                <a:pPr lvl="1"/>
                <a:r>
                  <a:rPr lang="zh-CN" altLang="en-US" sz="1800" dirty="0">
                    <a:solidFill>
                      <a:srgbClr val="0000FF"/>
                    </a:solidFill>
                  </a:rPr>
                  <a:t>镜面反射</a:t>
                </a:r>
                <a:endParaRPr lang="en-US" altLang="zh-CN" sz="1800" dirty="0">
                  <a:solidFill>
                    <a:srgbClr val="0000FF"/>
                  </a:solidFill>
                </a:endParaRPr>
              </a:p>
              <a:p>
                <a:endParaRPr lang="en-US" altLang="zh-CN" sz="2400" dirty="0"/>
              </a:p>
              <a:p>
                <a:r>
                  <a:rPr lang="zh-CN" altLang="en-US" sz="2400" dirty="0"/>
                  <a:t>假定有一组点光源，对于每一个颜色分量，每个点光源都有相应独立的三个光照分量：</a:t>
                </a:r>
                <a:endParaRPr lang="en-US" altLang="zh-CN" sz="1800" dirty="0"/>
              </a:p>
              <a:p>
                <a:pPr lvl="1">
                  <a:buClr>
                    <a:schemeClr val="tx1"/>
                  </a:buClr>
                </a:pPr>
                <a:r>
                  <a:rPr lang="zh-CN" altLang="en-US" sz="1800" dirty="0"/>
                  <a:t>环境光分量</a:t>
                </a:r>
                <a14:m>
                  <m:oMath xmlns:m="http://schemas.openxmlformats.org/officeDocument/2006/math">
                    <m:r>
                      <a:rPr lang="en-US" altLang="zh-CN" sz="1800" i="1" dirty="0" smtClean="0">
                        <a:latin typeface="Cambria Math" panose="02040503050406030204" charset="0"/>
                      </a:rPr>
                      <m:t>𝑎</m:t>
                    </m:r>
                  </m:oMath>
                </a14:m>
                <a:endParaRPr lang="en-US" altLang="zh-CN" sz="1800" dirty="0"/>
              </a:p>
              <a:p>
                <a:pPr lvl="1">
                  <a:buClr>
                    <a:schemeClr val="tx1"/>
                  </a:buClr>
                </a:pPr>
                <a:r>
                  <a:rPr lang="zh-CN" altLang="en-US" sz="1800" dirty="0"/>
                  <a:t>漫反射光分量</a:t>
                </a:r>
                <a14:m>
                  <m:oMath xmlns:m="http://schemas.openxmlformats.org/officeDocument/2006/math">
                    <m:r>
                      <a:rPr lang="en-US" altLang="zh-CN" sz="1800" i="1" dirty="0" smtClean="0">
                        <a:latin typeface="Cambria Math" panose="02040503050406030204" charset="0"/>
                      </a:rPr>
                      <m:t>𝑑</m:t>
                    </m:r>
                  </m:oMath>
                </a14:m>
                <a:endParaRPr lang="en-US" altLang="zh-CN" sz="1800" dirty="0"/>
              </a:p>
              <a:p>
                <a:pPr lvl="1">
                  <a:buClr>
                    <a:schemeClr val="tx1"/>
                  </a:buClr>
                </a:pPr>
                <a:r>
                  <a:rPr lang="zh-CN" altLang="en-US" sz="1800" dirty="0"/>
                  <a:t>镜面反射光分量</a:t>
                </a:r>
                <a14:m>
                  <m:oMath xmlns:m="http://schemas.openxmlformats.org/officeDocument/2006/math">
                    <m:r>
                      <a:rPr lang="en-US" altLang="zh-CN" sz="1800" i="1" dirty="0" smtClean="0">
                        <a:latin typeface="Cambria Math" panose="02040503050406030204" charset="0"/>
                      </a:rPr>
                      <m:t>𝑠</m:t>
                    </m:r>
                  </m:oMath>
                </a14:m>
                <a:endParaRPr lang="en-US" altLang="zh-CN" sz="18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259" b="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6" name="图片 5"/>
          <p:cNvPicPr>
            <a:picLocks noChangeAspect="1"/>
          </p:cNvPicPr>
          <p:nvPr/>
        </p:nvPicPr>
        <p:blipFill>
          <a:blip r:embed="rId2"/>
          <a:stretch>
            <a:fillRect/>
          </a:stretch>
        </p:blipFill>
        <p:spPr>
          <a:xfrm>
            <a:off x="4266482" y="3922921"/>
            <a:ext cx="2958205" cy="117516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光照计算</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28650" y="1316831"/>
                <a:ext cx="7886700" cy="4955632"/>
              </a:xfrm>
            </p:spPr>
            <p:txBody>
              <a:bodyPr>
                <a:normAutofit/>
              </a:bodyPr>
              <a:lstStyle/>
              <a:p>
                <a:r>
                  <a:rPr lang="zh-CN" altLang="en-US" sz="2400" dirty="0"/>
                  <a:t>反射模型：</a:t>
                </a:r>
                <a:endParaRPr lang="en-US" altLang="zh-CN" sz="1800" dirty="0"/>
              </a:p>
              <a:p>
                <a:pPr lvl="1">
                  <a:buClr>
                    <a:schemeClr val="tx1"/>
                  </a:buClr>
                </a:pPr>
                <a:r>
                  <a:rPr lang="zh-CN" altLang="en-US" sz="1800" dirty="0"/>
                  <a:t>需要计算出入射光线的每个光照分量在曲面上</a:t>
                </a:r>
                <a14:m>
                  <m:oMath xmlns:m="http://schemas.openxmlformats.org/officeDocument/2006/math">
                    <m:r>
                      <a:rPr lang="en-US" altLang="zh-CN" sz="1800" b="1" i="1" dirty="0">
                        <a:latin typeface="Cambria Math" panose="02040503050406030204" charset="0"/>
                      </a:rPr>
                      <m:t>𝒑</m:t>
                    </m:r>
                  </m:oMath>
                </a14:m>
                <a:r>
                  <a:rPr lang="zh-CN" altLang="en-US" sz="1800" dirty="0"/>
                  <a:t>点的</a:t>
                </a:r>
                <a:r>
                  <a:rPr lang="zh-CN" altLang="en-US" sz="1800" dirty="0">
                    <a:solidFill>
                      <a:srgbClr val="0000FF"/>
                    </a:solidFill>
                  </a:rPr>
                  <a:t>反射率 </a:t>
                </a:r>
                <a:endParaRPr lang="en-US" altLang="zh-CN" sz="1800" dirty="0">
                  <a:solidFill>
                    <a:srgbClr val="0000FF"/>
                  </a:solidFill>
                </a:endParaRPr>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14:m>
                  <m:oMath xmlns:m="http://schemas.openxmlformats.org/officeDocument/2006/math">
                    <m:r>
                      <a:rPr lang="en-US" altLang="zh-CN" sz="1800" b="1" i="1" dirty="0" smtClean="0">
                        <a:latin typeface="Cambria Math" panose="02040503050406030204" charset="0"/>
                      </a:rPr>
                      <m:t>𝒑</m:t>
                    </m:r>
                  </m:oMath>
                </a14:m>
                <a:r>
                  <a:rPr lang="zh-CN" altLang="en-US" sz="1800" dirty="0"/>
                  <a:t>点红色分量的光强计算公式：</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14:m>
                  <m:oMath xmlns:m="http://schemas.openxmlformats.org/officeDocument/2006/math">
                    <m:r>
                      <a:rPr lang="en-US" altLang="zh-CN" sz="1800" b="1" i="1" dirty="0">
                        <a:latin typeface="Cambria Math" panose="02040503050406030204" charset="0"/>
                      </a:rPr>
                      <m:t>𝒑</m:t>
                    </m:r>
                  </m:oMath>
                </a14:m>
                <a:r>
                  <a:rPr lang="zh-CN" altLang="en-US" sz="1800" dirty="0"/>
                  <a:t>点总光强为各个颜色分量光强汇总（省略光源和颜色下标）：</a:t>
                </a:r>
                <a:endParaRPr lang="en-US" altLang="zh-CN" sz="1800" dirty="0"/>
              </a:p>
              <a:p>
                <a:pPr lvl="1">
                  <a:buClr>
                    <a:schemeClr val="tx1"/>
                  </a:buClr>
                </a:pPr>
                <a:endParaRPr lang="en-US" altLang="zh-CN" sz="1800" dirty="0"/>
              </a:p>
              <a:p>
                <a:pPr lvl="1">
                  <a:buClr>
                    <a:schemeClr val="tx1"/>
                  </a:buClr>
                </a:pPr>
                <a:endParaRPr lang="en-US" altLang="zh-CN" sz="1800" dirty="0">
                  <a:solidFill>
                    <a:srgbClr val="0000FF"/>
                  </a:solidFill>
                </a:endParaRPr>
              </a:p>
              <a:p>
                <a:pPr lvl="1">
                  <a:buClr>
                    <a:schemeClr val="tx1"/>
                  </a:buClr>
                </a:pPr>
                <a:endParaRPr lang="en-US" altLang="zh-CN" sz="1800" dirty="0">
                  <a:solidFill>
                    <a:srgbClr val="0000FF"/>
                  </a:solidFill>
                </a:endParaRPr>
              </a:p>
              <a:p>
                <a:pPr lvl="1">
                  <a:buClr>
                    <a:schemeClr val="tx1"/>
                  </a:buClr>
                </a:pPr>
                <a:r>
                  <a:rPr lang="zh-CN" altLang="en-US" sz="1800" dirty="0">
                    <a:solidFill>
                      <a:srgbClr val="0000FF"/>
                    </a:solidFill>
                  </a:rPr>
                  <a:t>反射率</a:t>
                </a:r>
                <a:r>
                  <a:rPr lang="zh-CN" altLang="en-US" sz="1800" dirty="0"/>
                  <a:t>取决于曲面材质、光线方向、光源距离、视点位置等因素</a:t>
                </a:r>
                <a:endParaRPr lang="en-US" altLang="zh-CN" sz="2400"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628650" y="1316831"/>
                <a:ext cx="7886700" cy="4955632"/>
              </a:xfrm>
              <a:blipFill rotWithShape="1">
                <a:blip r:embed="rId1"/>
                <a:stretch>
                  <a:fillRect t="-227" b="1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7" name="图片 6"/>
          <p:cNvPicPr>
            <a:picLocks noChangeAspect="1"/>
          </p:cNvPicPr>
          <p:nvPr/>
        </p:nvPicPr>
        <p:blipFill>
          <a:blip r:embed="rId2"/>
          <a:stretch>
            <a:fillRect/>
          </a:stretch>
        </p:blipFill>
        <p:spPr>
          <a:xfrm>
            <a:off x="1598755" y="2184918"/>
            <a:ext cx="2261091" cy="909493"/>
          </a:xfrm>
          <a:prstGeom prst="rect">
            <a:avLst/>
          </a:prstGeom>
        </p:spPr>
      </p:pic>
      <p:pic>
        <p:nvPicPr>
          <p:cNvPr id="10" name="图片 9"/>
          <p:cNvPicPr>
            <a:picLocks noChangeAspect="1"/>
          </p:cNvPicPr>
          <p:nvPr/>
        </p:nvPicPr>
        <p:blipFill>
          <a:blip r:embed="rId3"/>
          <a:stretch>
            <a:fillRect/>
          </a:stretch>
        </p:blipFill>
        <p:spPr>
          <a:xfrm>
            <a:off x="4680388" y="3299641"/>
            <a:ext cx="3546512" cy="807693"/>
          </a:xfrm>
          <a:prstGeom prst="rect">
            <a:avLst/>
          </a:prstGeom>
        </p:spPr>
      </p:pic>
      <p:pic>
        <p:nvPicPr>
          <p:cNvPr id="11" name="图片 10"/>
          <p:cNvPicPr>
            <a:picLocks noChangeAspect="1"/>
          </p:cNvPicPr>
          <p:nvPr/>
        </p:nvPicPr>
        <p:blipFill>
          <a:blip r:embed="rId4"/>
          <a:stretch>
            <a:fillRect/>
          </a:stretch>
        </p:blipFill>
        <p:spPr>
          <a:xfrm>
            <a:off x="2107909" y="4725113"/>
            <a:ext cx="4589672" cy="454066"/>
          </a:xfrm>
          <a:prstGeom prst="rect">
            <a:avLst/>
          </a:prstGeom>
        </p:spPr>
      </p:pic>
      <p:pic>
        <p:nvPicPr>
          <p:cNvPr id="8" name="图片 5"/>
          <p:cNvPicPr>
            <a:picLocks noChangeAspect="1"/>
          </p:cNvPicPr>
          <p:nvPr/>
        </p:nvPicPr>
        <p:blipFill>
          <a:blip r:embed="rId5"/>
          <a:stretch>
            <a:fillRect/>
          </a:stretch>
        </p:blipFill>
        <p:spPr>
          <a:xfrm>
            <a:off x="4726047" y="2205700"/>
            <a:ext cx="2302224" cy="914572"/>
          </a:xfrm>
          <a:prstGeom prst="rect">
            <a:avLst/>
          </a:prstGeom>
        </p:spPr>
      </p:pic>
      <p:sp>
        <p:nvSpPr>
          <p:cNvPr id="5" name="Left-Right Arrow 4"/>
          <p:cNvSpPr/>
          <p:nvPr/>
        </p:nvSpPr>
        <p:spPr>
          <a:xfrm>
            <a:off x="4098471" y="2510538"/>
            <a:ext cx="451367" cy="240157"/>
          </a:xfrm>
          <a:prstGeom prst="leftRightArrow">
            <a:avLst>
              <a:gd name="adj1" fmla="val 5046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环境光反射</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zh-CN" altLang="en-US" sz="2400" dirty="0"/>
                  <a:t>环境光是由于在场景中光源与对象间的多次反射而导致</a:t>
                </a:r>
                <a:endParaRPr lang="zh-CN" altLang="en-US" sz="2400" dirty="0"/>
              </a:p>
              <a:p>
                <a:r>
                  <a:rPr lang="zh-CN" altLang="en-US" sz="2400" dirty="0"/>
                  <a:t>环境光的量与颜色依赖于</a:t>
                </a:r>
                <a:r>
                  <a:rPr lang="zh-CN" altLang="en-US" sz="2400" dirty="0">
                    <a:solidFill>
                      <a:srgbClr val="0000FF"/>
                    </a:solidFill>
                  </a:rPr>
                  <a:t>光源的颜色</a:t>
                </a:r>
                <a:r>
                  <a:rPr lang="zh-CN" altLang="en-US" sz="2400" dirty="0"/>
                  <a:t>和</a:t>
                </a:r>
                <a:r>
                  <a:rPr lang="zh-CN" altLang="en-US" sz="2400" dirty="0">
                    <a:solidFill>
                      <a:srgbClr val="0000FF"/>
                    </a:solidFill>
                  </a:rPr>
                  <a:t>对象的材料属性</a:t>
                </a:r>
                <a:endParaRPr lang="zh-CN" altLang="en-US" sz="2400" dirty="0">
                  <a:solidFill>
                    <a:srgbClr val="0000FF"/>
                  </a:solidFill>
                </a:endParaRPr>
              </a:p>
              <a:p>
                <a:r>
                  <a:rPr lang="zh-CN" altLang="en-US" sz="2400" dirty="0"/>
                  <a:t>在表面上</a:t>
                </a:r>
                <a:r>
                  <a:rPr lang="zh-CN" altLang="en-US" sz="2400" dirty="0">
                    <a:solidFill>
                      <a:srgbClr val="0000FF"/>
                    </a:solidFill>
                  </a:rPr>
                  <a:t>所有点处的环境光强度</a:t>
                </a:r>
                <a14:m>
                  <m:oMath xmlns:m="http://schemas.openxmlformats.org/officeDocument/2006/math">
                    <m:sSub>
                      <m:sSubPr>
                        <m:ctrlPr>
                          <a:rPr lang="en-US" altLang="zh-CN" sz="2400" i="1" dirty="0" smtClean="0">
                            <a:solidFill>
                              <a:srgbClr val="0000FF"/>
                            </a:solidFill>
                            <a:latin typeface="Cambria Math" panose="02040503050406030204" charset="0"/>
                          </a:rPr>
                        </m:ctrlPr>
                      </m:sSubPr>
                      <m:e>
                        <m:r>
                          <a:rPr lang="en-US" altLang="zh-CN" sz="2400" i="1" dirty="0" smtClean="0">
                            <a:solidFill>
                              <a:srgbClr val="0000FF"/>
                            </a:solidFill>
                            <a:latin typeface="Cambria Math" panose="02040503050406030204" charset="0"/>
                          </a:rPr>
                          <m:t>𝐼</m:t>
                        </m:r>
                      </m:e>
                      <m:sub>
                        <m:r>
                          <a:rPr lang="en-US" altLang="zh-CN" sz="2400" i="1" dirty="0" smtClean="0">
                            <a:solidFill>
                              <a:srgbClr val="0000FF"/>
                            </a:solidFill>
                            <a:latin typeface="Cambria Math" panose="02040503050406030204" charset="0"/>
                          </a:rPr>
                          <m:t>𝑎</m:t>
                        </m:r>
                      </m:sub>
                    </m:sSub>
                  </m:oMath>
                </a14:m>
                <a:r>
                  <a:rPr lang="zh-CN" altLang="en-US" sz="2400" dirty="0">
                    <a:solidFill>
                      <a:srgbClr val="0000FF"/>
                    </a:solidFill>
                  </a:rPr>
                  <a:t>都是相同的</a:t>
                </a:r>
                <a:endParaRPr lang="en-US" altLang="zh-CN" sz="2400" dirty="0">
                  <a:solidFill>
                    <a:srgbClr val="0000FF"/>
                  </a:solidFill>
                </a:endParaRPr>
              </a:p>
              <a:p>
                <a:r>
                  <a:rPr lang="zh-CN" altLang="en-US" sz="2400" dirty="0">
                    <a:solidFill>
                      <a:srgbClr val="0000FF"/>
                    </a:solidFill>
                  </a:rPr>
                  <a:t>反射率由环境光反射系数</a:t>
                </a:r>
                <a14:m>
                  <m:oMath xmlns:m="http://schemas.openxmlformats.org/officeDocument/2006/math">
                    <m:sSub>
                      <m:sSubPr>
                        <m:ctrlPr>
                          <a:rPr lang="en-US" altLang="zh-CN" sz="2400" i="1" dirty="0" smtClean="0">
                            <a:solidFill>
                              <a:srgbClr val="0000FF"/>
                            </a:solidFill>
                            <a:latin typeface="Cambria Math" panose="02040503050406030204" charset="0"/>
                          </a:rPr>
                        </m:ctrlPr>
                      </m:sSubPr>
                      <m:e>
                        <m:r>
                          <a:rPr lang="en-US" altLang="zh-CN" sz="2400" i="1" dirty="0" smtClean="0">
                            <a:solidFill>
                              <a:srgbClr val="0000FF"/>
                            </a:solidFill>
                            <a:latin typeface="Cambria Math" panose="02040503050406030204" charset="0"/>
                          </a:rPr>
                          <m:t>𝑘</m:t>
                        </m:r>
                      </m:e>
                      <m:sub>
                        <m:r>
                          <a:rPr lang="en-US" altLang="zh-CN" sz="2400" i="1" dirty="0" smtClean="0">
                            <a:solidFill>
                              <a:srgbClr val="0000FF"/>
                            </a:solidFill>
                            <a:latin typeface="Cambria Math" panose="02040503050406030204" charset="0"/>
                          </a:rPr>
                          <m:t>𝑎</m:t>
                        </m:r>
                      </m:sub>
                    </m:sSub>
                  </m:oMath>
                </a14:m>
                <a:r>
                  <a:rPr lang="zh-CN" altLang="en-US" sz="2400" dirty="0">
                    <a:solidFill>
                      <a:srgbClr val="0000FF"/>
                    </a:solidFill>
                  </a:rPr>
                  <a:t>确定</a:t>
                </a:r>
                <a:r>
                  <a:rPr lang="zh-CN" altLang="en-US" sz="2400" dirty="0"/>
                  <a:t>，即</a:t>
                </a:r>
                <a14:m>
                  <m:oMath xmlns:m="http://schemas.openxmlformats.org/officeDocument/2006/math">
                    <m:sSub>
                      <m:sSubPr>
                        <m:ctrlPr>
                          <a:rPr lang="en-US" altLang="zh-CN" sz="2400" i="1" dirty="0" smtClean="0">
                            <a:latin typeface="Cambria Math" panose="02040503050406030204" charset="0"/>
                          </a:rPr>
                        </m:ctrlPr>
                      </m:sSubPr>
                      <m:e>
                        <m:r>
                          <a:rPr lang="en-US" altLang="zh-CN" sz="2400" i="1" dirty="0" smtClean="0">
                            <a:latin typeface="Cambria Math" panose="02040503050406030204" charset="0"/>
                          </a:rPr>
                          <m:t>𝑅</m:t>
                        </m:r>
                      </m:e>
                      <m:sub>
                        <m:r>
                          <a:rPr lang="en-US" altLang="zh-CN" sz="2400" i="1" dirty="0" smtClean="0">
                            <a:latin typeface="Cambria Math" panose="02040503050406030204" charset="0"/>
                          </a:rPr>
                          <m:t>𝑎</m:t>
                        </m:r>
                      </m:sub>
                    </m:sSub>
                    <m:r>
                      <a:rPr lang="en-US" altLang="zh-CN" sz="2400" b="0" i="1" dirty="0" smtClean="0">
                        <a:latin typeface="Cambria Math" panose="02040503050406030204" charset="0"/>
                      </a:rPr>
                      <m:t>=</m:t>
                    </m:r>
                    <m:sSub>
                      <m:sSubPr>
                        <m:ctrlPr>
                          <a:rPr lang="en-US" altLang="zh-CN" sz="2400" i="1" dirty="0">
                            <a:latin typeface="Cambria Math" panose="02040503050406030204" charset="0"/>
                          </a:rPr>
                        </m:ctrlPr>
                      </m:sSubPr>
                      <m:e>
                        <m:r>
                          <a:rPr lang="en-US" altLang="zh-CN" sz="2400" i="1" dirty="0">
                            <a:latin typeface="Cambria Math" panose="02040503050406030204" charset="0"/>
                          </a:rPr>
                          <m:t>𝑘</m:t>
                        </m:r>
                      </m:e>
                      <m:sub>
                        <m:r>
                          <a:rPr lang="en-US" altLang="zh-CN" sz="2400" i="1" dirty="0">
                            <a:latin typeface="Cambria Math" panose="02040503050406030204" charset="0"/>
                          </a:rPr>
                          <m:t>𝑎</m:t>
                        </m:r>
                      </m:sub>
                    </m:sSub>
                  </m:oMath>
                </a14:m>
                <a:r>
                  <a:rPr lang="zh-CN" altLang="en-US" sz="2400" dirty="0"/>
                  <a:t> </a:t>
                </a:r>
                <a:endParaRPr lang="en-US" sz="2400"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t="-259" b="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mc:AlternateContent xmlns:mc="http://schemas.openxmlformats.org/markup-compatibility/2006">
        <mc:Choice xmlns:a14="http://schemas.microsoft.com/office/drawing/2010/main" Requires="a14">
          <p:sp>
            <p:nvSpPr>
              <p:cNvPr id="5" name="TextBox 4"/>
              <p:cNvSpPr txBox="1"/>
              <p:nvPr/>
            </p:nvSpPr>
            <p:spPr>
              <a:xfrm>
                <a:off x="1968312" y="3128975"/>
                <a:ext cx="3956531"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charset="0"/>
                            </a:rPr>
                          </m:ctrlPr>
                        </m:sSubPr>
                        <m:e>
                          <m:r>
                            <a:rPr lang="en-US" altLang="zh-CN" sz="3200" i="1" smtClean="0">
                              <a:latin typeface="Cambria Math" panose="02040503050406030204" charset="0"/>
                            </a:rPr>
                            <m:t>𝐼</m:t>
                          </m:r>
                        </m:e>
                        <m:sub>
                          <m:r>
                            <a:rPr lang="en-US" altLang="zh-CN" sz="3200" b="0" i="1" smtClean="0">
                              <a:latin typeface="Cambria Math" panose="02040503050406030204" charset="0"/>
                            </a:rPr>
                            <m:t>𝑎</m:t>
                          </m:r>
                        </m:sub>
                      </m:sSub>
                      <m:r>
                        <a:rPr lang="en-US" altLang="zh-CN" sz="3200" b="0" i="1" smtClean="0">
                          <a:latin typeface="Cambria Math" panose="02040503050406030204" charset="0"/>
                        </a:rPr>
                        <m:t>=</m:t>
                      </m:r>
                      <m:sSub>
                        <m:sSubPr>
                          <m:ctrlPr>
                            <a:rPr lang="en-US" altLang="zh-CN" sz="3200" b="0" i="1" smtClean="0">
                              <a:latin typeface="Cambria Math" panose="02040503050406030204" charset="0"/>
                            </a:rPr>
                          </m:ctrlPr>
                        </m:sSubPr>
                        <m:e>
                          <m:r>
                            <a:rPr lang="en-US" altLang="zh-CN" sz="3200" b="0" i="1" smtClean="0">
                              <a:latin typeface="Cambria Math" panose="02040503050406030204" charset="0"/>
                            </a:rPr>
                            <m:t>𝑘</m:t>
                          </m:r>
                        </m:e>
                        <m:sub>
                          <m:r>
                            <a:rPr lang="en-US" altLang="zh-CN" sz="3200" b="0" i="1" smtClean="0">
                              <a:latin typeface="Cambria Math" panose="02040503050406030204" charset="0"/>
                            </a:rPr>
                            <m:t>𝑎</m:t>
                          </m:r>
                        </m:sub>
                      </m:sSub>
                      <m:sSub>
                        <m:sSubPr>
                          <m:ctrlPr>
                            <a:rPr lang="en-US" altLang="zh-CN" sz="3200" b="0" i="1" smtClean="0">
                              <a:latin typeface="Cambria Math" panose="02040503050406030204" charset="0"/>
                            </a:rPr>
                          </m:ctrlPr>
                        </m:sSubPr>
                        <m:e>
                          <m:r>
                            <a:rPr lang="en-US" altLang="zh-CN" sz="3200" b="0" i="1" smtClean="0">
                              <a:latin typeface="Cambria Math" panose="02040503050406030204" charset="0"/>
                            </a:rPr>
                            <m:t>𝐿</m:t>
                          </m:r>
                        </m:e>
                        <m:sub>
                          <m:r>
                            <a:rPr lang="en-US" altLang="zh-CN" sz="3200" b="0" i="1" smtClean="0">
                              <a:latin typeface="Cambria Math" panose="02040503050406030204" charset="0"/>
                            </a:rPr>
                            <m:t>𝑎</m:t>
                          </m:r>
                        </m:sub>
                      </m:sSub>
                      <m:r>
                        <a:rPr lang="en-US" altLang="zh-CN" sz="3200" b="0" i="1" smtClean="0">
                          <a:latin typeface="Cambria Math" panose="02040503050406030204" charset="0"/>
                        </a:rPr>
                        <m:t>,</m:t>
                      </m:r>
                      <m:r>
                        <a:rPr lang="zh-CN" altLang="en-US" sz="3200" b="0" i="1" smtClean="0">
                          <a:latin typeface="Cambria Math" panose="02040503050406030204" charset="0"/>
                        </a:rPr>
                        <m:t> </m:t>
                      </m:r>
                      <m:r>
                        <a:rPr lang="en-US" altLang="zh-CN" sz="3200" b="0" i="1" smtClean="0">
                          <a:latin typeface="Cambria Math" panose="02040503050406030204" charset="0"/>
                        </a:rPr>
                        <m:t>0</m:t>
                      </m:r>
                      <m:r>
                        <a:rPr lang="en-US" altLang="zh-CN" sz="3200" b="0" i="1" smtClean="0">
                          <a:latin typeface="Cambria Math" panose="02040503050406030204" charset="0"/>
                          <a:ea typeface="Cambria Math" panose="02040503050406030204" charset="0"/>
                          <a:cs typeface="Cambria Math" panose="02040503050406030204" charset="0"/>
                        </a:rPr>
                        <m:t>≤</m:t>
                      </m:r>
                      <m:sSub>
                        <m:sSubPr>
                          <m:ctrlPr>
                            <a:rPr lang="en-US" altLang="zh-CN" sz="3200" b="0" i="1" smtClean="0">
                              <a:latin typeface="Cambria Math" panose="02040503050406030204" charset="0"/>
                              <a:ea typeface="Cambria Math" panose="02040503050406030204" charset="0"/>
                              <a:cs typeface="Cambria Math" panose="02040503050406030204" charset="0"/>
                            </a:rPr>
                          </m:ctrlPr>
                        </m:sSubPr>
                        <m:e>
                          <m:r>
                            <a:rPr lang="en-US" altLang="zh-CN" sz="3200" b="0" i="1" smtClean="0">
                              <a:latin typeface="Cambria Math" panose="02040503050406030204" charset="0"/>
                              <a:ea typeface="Cambria Math" panose="02040503050406030204" charset="0"/>
                              <a:cs typeface="Cambria Math" panose="02040503050406030204" charset="0"/>
                            </a:rPr>
                            <m:t>𝑘</m:t>
                          </m:r>
                        </m:e>
                        <m:sub>
                          <m:r>
                            <a:rPr lang="en-US" altLang="zh-CN" sz="3200" b="0" i="1" smtClean="0">
                              <a:latin typeface="Cambria Math" panose="02040503050406030204" charset="0"/>
                              <a:ea typeface="Cambria Math" panose="02040503050406030204" charset="0"/>
                              <a:cs typeface="Cambria Math" panose="02040503050406030204" charset="0"/>
                            </a:rPr>
                            <m:t>𝑎</m:t>
                          </m:r>
                        </m:sub>
                      </m:sSub>
                      <m:r>
                        <a:rPr lang="en-US" altLang="zh-CN" sz="3200" b="0" i="1" smtClean="0">
                          <a:latin typeface="Cambria Math" panose="02040503050406030204" charset="0"/>
                          <a:ea typeface="Cambria Math" panose="02040503050406030204" charset="0"/>
                          <a:cs typeface="Cambria Math" panose="02040503050406030204" charset="0"/>
                        </a:rPr>
                        <m:t>≤</m:t>
                      </m:r>
                      <m:r>
                        <a:rPr lang="en-US" altLang="zh-CN" sz="3200" b="0" i="1" smtClean="0">
                          <a:latin typeface="Cambria Math" panose="02040503050406030204" charset="0"/>
                          <a:ea typeface="Cambria Math" panose="02040503050406030204" charset="0"/>
                          <a:cs typeface="Cambria Math" panose="02040503050406030204" charset="0"/>
                        </a:rPr>
                        <m:t>1</m:t>
                      </m:r>
                    </m:oMath>
                  </m:oMathPara>
                </a14:m>
                <a:endParaRPr lang="en-US" sz="3200" i="1" dirty="0"/>
              </a:p>
            </p:txBody>
          </p:sp>
        </mc:Choice>
        <mc:Fallback>
          <p:sp>
            <p:nvSpPr>
              <p:cNvPr id="5" name="TextBox 4"/>
              <p:cNvSpPr txBox="1">
                <a:spLocks noRot="1" noChangeAspect="1" noMove="1" noResize="1" noEditPoints="1" noAdjustHandles="1" noChangeArrowheads="1" noChangeShapeType="1" noTextEdit="1"/>
              </p:cNvSpPr>
              <p:nvPr/>
            </p:nvSpPr>
            <p:spPr>
              <a:xfrm>
                <a:off x="1968312" y="3128975"/>
                <a:ext cx="3956531" cy="492443"/>
              </a:xfrm>
              <a:prstGeom prst="rect">
                <a:avLst/>
              </a:prstGeom>
              <a:blipFill rotWithShape="1">
                <a:blip r:embed="rId2"/>
                <a:stretch>
                  <a:fillRect l="-11" t="-67" r="-1549"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1050617" y="3719287"/>
                <a:ext cx="6095708" cy="400110"/>
              </a:xfrm>
              <a:prstGeom prst="rect">
                <a:avLst/>
              </a:prstGeom>
            </p:spPr>
            <p:txBody>
              <a:bodyPr wrap="none">
                <a:spAutoFit/>
              </a:bodyPr>
              <a:lstStyle/>
              <a:p>
                <a14:m>
                  <m:oMath xmlns:m="http://schemas.openxmlformats.org/officeDocument/2006/math">
                    <m:sSub>
                      <m:sSubPr>
                        <m:ctrlPr>
                          <a:rPr lang="en-US" altLang="zh-CN" sz="2000" i="1">
                            <a:latin typeface="Cambria Math" panose="02040503050406030204" charset="0"/>
                          </a:rPr>
                        </m:ctrlPr>
                      </m:sSubPr>
                      <m:e>
                        <m:r>
                          <a:rPr lang="en-US" altLang="zh-CN" sz="2000" i="1">
                            <a:latin typeface="Cambria Math" panose="02040503050406030204" charset="0"/>
                          </a:rPr>
                          <m:t>𝐿</m:t>
                        </m:r>
                      </m:e>
                      <m:sub>
                        <m:r>
                          <a:rPr lang="en-US" altLang="zh-CN" sz="2000" i="1">
                            <a:latin typeface="Cambria Math" panose="02040503050406030204" charset="0"/>
                          </a:rPr>
                          <m:t>𝑎</m:t>
                        </m:r>
                      </m:sub>
                    </m:sSub>
                  </m:oMath>
                </a14:m>
                <a:r>
                  <a:rPr lang="zh-CN" altLang="en-US" sz="2000" dirty="0">
                    <a:latin typeface="微软雅黑" panose="020B0503020204020204" pitchFamily="34" charset="-122"/>
                    <a:ea typeface="微软雅黑" panose="020B0503020204020204" pitchFamily="34" charset="-122"/>
                  </a:rPr>
                  <a:t>可以代表任何单独的光源，也可以代表全局环境光</a:t>
                </a:r>
                <a:endParaRPr lang="en-US" sz="2000" dirty="0">
                  <a:latin typeface="微软雅黑" panose="020B0503020204020204" pitchFamily="34" charset="-122"/>
                  <a:ea typeface="微软雅黑" panose="020B0503020204020204" pitchFamily="34" charset="-122"/>
                </a:endParaRPr>
              </a:p>
            </p:txBody>
          </p:sp>
        </mc:Choice>
        <mc:Fallback>
          <p:sp>
            <p:nvSpPr>
              <p:cNvPr id="6" name="Rectangle 5"/>
              <p:cNvSpPr>
                <a:spLocks noRot="1" noChangeAspect="1" noMove="1" noResize="1" noEditPoints="1" noAdjustHandles="1" noChangeArrowheads="1" noChangeShapeType="1" noTextEdit="1"/>
              </p:cNvSpPr>
              <p:nvPr/>
            </p:nvSpPr>
            <p:spPr>
              <a:xfrm>
                <a:off x="1050617" y="3719287"/>
                <a:ext cx="6095708" cy="400110"/>
              </a:xfrm>
              <a:prstGeom prst="rect">
                <a:avLst/>
              </a:prstGeom>
              <a:blipFill rotWithShape="1">
                <a:blip r:embed="rId3"/>
                <a:stretch>
                  <a:fillRect l="-5" t="-23" r="1" b="38"/>
                </a:stretch>
              </a:blipFill>
            </p:spPr>
            <p:txBody>
              <a:bodyPr/>
              <a:lstStyle/>
              <a:p>
                <a:r>
                  <a:rPr lang="zh-CN" altLang="en-US">
                    <a:noFill/>
                  </a:rPr>
                  <a:t> </a:t>
                </a:r>
              </a:p>
            </p:txBody>
          </p:sp>
        </mc:Fallback>
      </mc:AlternateContent>
      <p:sp>
        <p:nvSpPr>
          <p:cNvPr id="7" name="TextBox 1"/>
          <p:cNvSpPr txBox="1"/>
          <p:nvPr/>
        </p:nvSpPr>
        <p:spPr>
          <a:xfrm>
            <a:off x="1859504" y="6173840"/>
            <a:ext cx="4602222" cy="312714"/>
          </a:xfrm>
          <a:prstGeom prst="rect">
            <a:avLst/>
          </a:prstGeom>
          <a:noFill/>
        </p:spPr>
        <p:txBody>
          <a:bodyPr wrap="none" lIns="0" tIns="0" rIns="0" rtlCol="0">
            <a:spAutoFit/>
          </a:bodyPr>
          <a:lstStyle/>
          <a:p>
            <a:pPr algn="ctr">
              <a:lnSpc>
                <a:spcPts val="2200"/>
              </a:lnSpc>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环境光反射系数依次为0.0,</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0.3,</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0.5,</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0.7</a:t>
            </a:r>
            <a:endPar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5"/>
          <p:cNvPicPr>
            <a:picLocks noChangeAspect="1"/>
          </p:cNvPicPr>
          <p:nvPr/>
        </p:nvPicPr>
        <p:blipFill>
          <a:blip r:embed="rId4"/>
          <a:stretch>
            <a:fillRect/>
          </a:stretch>
        </p:blipFill>
        <p:spPr>
          <a:xfrm>
            <a:off x="1400677" y="4367232"/>
            <a:ext cx="5519876" cy="165664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漫反射</a:t>
            </a:r>
            <a:endParaRPr lang="zh-CN" altLang="en-US" dirty="0"/>
          </a:p>
        </p:txBody>
      </p:sp>
      <p:sp>
        <p:nvSpPr>
          <p:cNvPr id="3" name="内容占位符 2"/>
          <p:cNvSpPr>
            <a:spLocks noGrp="1"/>
          </p:cNvSpPr>
          <p:nvPr>
            <p:ph idx="1"/>
          </p:nvPr>
        </p:nvSpPr>
        <p:spPr>
          <a:xfrm>
            <a:off x="628650" y="1316831"/>
            <a:ext cx="4248150" cy="4351338"/>
          </a:xfrm>
        </p:spPr>
        <p:txBody>
          <a:bodyPr>
            <a:normAutofit/>
          </a:bodyPr>
          <a:lstStyle/>
          <a:p>
            <a:r>
              <a:rPr lang="en-US" altLang="zh-CN" sz="2400" dirty="0"/>
              <a:t>Lambert</a:t>
            </a:r>
            <a:r>
              <a:rPr lang="zh-CN" altLang="en-US" sz="2400" dirty="0"/>
              <a:t>表面</a:t>
            </a:r>
            <a:endParaRPr lang="zh-CN" altLang="en-US" sz="2400" dirty="0"/>
          </a:p>
          <a:p>
            <a:pPr lvl="1">
              <a:buClr>
                <a:schemeClr val="tx1"/>
              </a:buClr>
            </a:pPr>
            <a:r>
              <a:rPr lang="zh-CN" altLang="en-US" sz="1800" dirty="0">
                <a:solidFill>
                  <a:srgbClr val="0000FF"/>
                </a:solidFill>
              </a:rPr>
              <a:t>光线向各个方向均匀地反射</a:t>
            </a:r>
            <a:endParaRPr lang="zh-CN" altLang="en-US" sz="1800" dirty="0">
              <a:solidFill>
                <a:srgbClr val="0000FF"/>
              </a:solidFill>
            </a:endParaRPr>
          </a:p>
          <a:p>
            <a:pPr lvl="1">
              <a:buClr>
                <a:schemeClr val="tx1"/>
              </a:buClr>
            </a:pPr>
            <a:r>
              <a:rPr lang="zh-CN" altLang="en-US" sz="1800" dirty="0"/>
              <a:t>在所有的观察者看来亮度都一样</a:t>
            </a:r>
            <a:endParaRPr lang="en-US" altLang="zh-CN" sz="1800" dirty="0"/>
          </a:p>
          <a:p>
            <a:pPr lvl="1">
              <a:buClr>
                <a:schemeClr val="tx1"/>
              </a:buClr>
            </a:pPr>
            <a:r>
              <a:rPr lang="zh-CN" altLang="en-US" sz="1800" dirty="0"/>
              <a:t>模拟粗糙表面</a:t>
            </a:r>
            <a:endParaRPr lang="en-US" altLang="zh-CN" sz="1800" dirty="0"/>
          </a:p>
          <a:p>
            <a:pPr lvl="1">
              <a:buClr>
                <a:schemeClr val="tx1"/>
              </a:buClr>
            </a:pPr>
            <a:r>
              <a:rPr lang="zh-CN" altLang="en-US" sz="1800" dirty="0"/>
              <a:t>理想的漫反射</a:t>
            </a:r>
            <a:endParaRPr lang="zh-CN" altLang="en-US" sz="1800" dirty="0"/>
          </a:p>
          <a:p>
            <a:pPr marL="0" indent="0">
              <a:buNone/>
            </a:pPr>
            <a:endParaRPr lang="en-US" altLang="zh-CN" sz="2400" dirty="0"/>
          </a:p>
          <a:p>
            <a:r>
              <a:rPr lang="en-US" altLang="zh-CN" sz="2400" dirty="0"/>
              <a:t>Lambert</a:t>
            </a:r>
            <a:r>
              <a:rPr lang="zh-CN" altLang="en-US" sz="2400" dirty="0"/>
              <a:t>定律：</a:t>
            </a:r>
            <a:endParaRPr lang="zh-CN" altLang="en-US" sz="2400" dirty="0"/>
          </a:p>
          <a:p>
            <a:pPr lvl="1">
              <a:buClr>
                <a:schemeClr val="tx1"/>
              </a:buClr>
            </a:pPr>
            <a:r>
              <a:rPr lang="zh-CN" altLang="en-US" sz="1800" dirty="0"/>
              <a:t>只有入射光线的垂直分量才对照明起作用</a:t>
            </a:r>
            <a:endParaRPr lang="en-US" altLang="zh-CN" sz="1800" dirty="0"/>
          </a:p>
          <a:p>
            <a:pPr lvl="1">
              <a:buClr>
                <a:schemeClr val="tx1"/>
              </a:buClr>
            </a:pPr>
            <a:r>
              <a:rPr lang="zh-CN" altLang="en-US" sz="1800" dirty="0"/>
              <a:t>光强取决于垂直分量</a:t>
            </a:r>
            <a:endParaRPr lang="en-US" altLang="zh-CN" sz="1800" dirty="0"/>
          </a:p>
          <a:p>
            <a:pPr>
              <a:buClr>
                <a:srgbClr val="94003F"/>
              </a:buClr>
            </a:pPr>
            <a:endParaRPr lang="en-US" altLang="zh-CN" sz="2400" dirty="0"/>
          </a:p>
          <a:p>
            <a:pPr lvl="2"/>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5275348" y="1158303"/>
            <a:ext cx="3516856" cy="1849592"/>
          </a:xfrm>
          <a:prstGeom prst="rect">
            <a:avLst/>
          </a:prstGeom>
        </p:spPr>
      </p:pic>
      <p:pic>
        <p:nvPicPr>
          <p:cNvPr id="10" name="图片 9"/>
          <p:cNvPicPr>
            <a:picLocks noChangeAspect="1"/>
          </p:cNvPicPr>
          <p:nvPr/>
        </p:nvPicPr>
        <p:blipFill>
          <a:blip r:embed="rId2"/>
          <a:stretch>
            <a:fillRect/>
          </a:stretch>
        </p:blipFill>
        <p:spPr>
          <a:xfrm>
            <a:off x="1592012" y="5566376"/>
            <a:ext cx="1414341" cy="342859"/>
          </a:xfrm>
          <a:prstGeom prst="rect">
            <a:avLst/>
          </a:prstGeom>
        </p:spPr>
      </p:pic>
      <p:pic>
        <p:nvPicPr>
          <p:cNvPr id="11" name="图片 10"/>
          <p:cNvPicPr>
            <a:picLocks noChangeAspect="1"/>
          </p:cNvPicPr>
          <p:nvPr/>
        </p:nvPicPr>
        <p:blipFill>
          <a:blip r:embed="rId3"/>
          <a:stretch>
            <a:fillRect/>
          </a:stretch>
        </p:blipFill>
        <p:spPr>
          <a:xfrm>
            <a:off x="1592012" y="4937786"/>
            <a:ext cx="1693285" cy="362038"/>
          </a:xfrm>
          <a:prstGeom prst="rect">
            <a:avLst/>
          </a:prstGeom>
        </p:spPr>
      </p:pic>
      <p:pic>
        <p:nvPicPr>
          <p:cNvPr id="19" name="图片 7"/>
          <p:cNvPicPr>
            <a:picLocks noChangeAspect="1"/>
          </p:cNvPicPr>
          <p:nvPr/>
        </p:nvPicPr>
        <p:blipFill>
          <a:blip r:embed="rId4"/>
          <a:stretch>
            <a:fillRect/>
          </a:stretch>
        </p:blipFill>
        <p:spPr>
          <a:xfrm>
            <a:off x="5399453" y="3721958"/>
            <a:ext cx="3392751" cy="1942191"/>
          </a:xfrm>
          <a:prstGeom prst="rect">
            <a:avLst/>
          </a:prstGeom>
        </p:spPr>
      </p:pic>
      <p:sp>
        <p:nvSpPr>
          <p:cNvPr id="5" name="TextBox 4"/>
          <p:cNvSpPr txBox="1"/>
          <p:nvPr/>
        </p:nvSpPr>
        <p:spPr>
          <a:xfrm>
            <a:off x="5381071" y="5906954"/>
            <a:ext cx="3057247"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正午时最亮，黎明和黄昏时最暗</a:t>
            </a:r>
            <a:endParaRPr 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漫反射</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sz="2400" dirty="0"/>
                  <a:t>漫反射系数</a:t>
                </a:r>
                <a14:m>
                  <m:oMath xmlns:m="http://schemas.openxmlformats.org/officeDocument/2006/math">
                    <m:sSub>
                      <m:sSubPr>
                        <m:ctrlPr>
                          <a:rPr lang="en-US" altLang="zh-CN" sz="2400" i="1" dirty="0">
                            <a:latin typeface="Cambria Math" panose="02040503050406030204" charset="0"/>
                          </a:rPr>
                        </m:ctrlPr>
                      </m:sSubPr>
                      <m:e>
                        <m:r>
                          <a:rPr lang="en-US" altLang="zh-CN" sz="2400" i="1" dirty="0">
                            <a:latin typeface="Cambria Math" panose="02040503050406030204" charset="0"/>
                          </a:rPr>
                          <m:t>𝑘</m:t>
                        </m:r>
                      </m:e>
                      <m:sub>
                        <m:r>
                          <a:rPr lang="en-US" altLang="zh-CN" sz="2400" b="0" i="1" dirty="0" smtClean="0">
                            <a:latin typeface="Cambria Math" panose="02040503050406030204" charset="0"/>
                          </a:rPr>
                          <m:t>𝑑</m:t>
                        </m:r>
                      </m:sub>
                    </m:sSub>
                  </m:oMath>
                </a14:m>
                <a:r>
                  <a:rPr lang="zh-CN" altLang="en-US" sz="2400" dirty="0">
                    <a:latin typeface="Cambria Math" panose="02040503050406030204" charset="0"/>
                  </a:rPr>
                  <a:t>：</a:t>
                </a:r>
                <a:endParaRPr lang="en-US" altLang="zh-CN" sz="2400" dirty="0">
                  <a:latin typeface="Cambria Math" panose="02040503050406030204" charset="0"/>
                </a:endParaRPr>
              </a:p>
              <a:p>
                <a:pPr lvl="1"/>
                <a14:m>
                  <m:oMath xmlns:m="http://schemas.openxmlformats.org/officeDocument/2006/math">
                    <m:r>
                      <a:rPr lang="zh-CN" altLang="en-US" sz="1800" i="1" dirty="0" smtClean="0">
                        <a:latin typeface="Cambria Math" panose="02040503050406030204" charset="0"/>
                      </a:rPr>
                      <m:t>表示</m:t>
                    </m:r>
                  </m:oMath>
                </a14:m>
                <a:r>
                  <a:rPr lang="zh-CN" altLang="en-US" sz="1800" dirty="0"/>
                  <a:t>在入射的漫反射光中有多大一部分被反射出去</a:t>
                </a:r>
                <a:endParaRPr lang="en-US" altLang="zh-CN" sz="1800" dirty="0"/>
              </a:p>
              <a:p>
                <a:pPr lvl="1"/>
                <a:endParaRPr lang="en-US" altLang="zh-CN" sz="1800" dirty="0"/>
              </a:p>
              <a:p>
                <a:r>
                  <a:rPr lang="zh-CN" altLang="en-US" sz="2400" dirty="0"/>
                  <a:t>漫反射光强公式：</a:t>
                </a:r>
                <a:endParaRPr lang="en-US" altLang="zh-CN" sz="2400" dirty="0"/>
              </a:p>
              <a:p>
                <a:endParaRPr lang="en-US" altLang="zh-CN" sz="2400" dirty="0"/>
              </a:p>
              <a:p>
                <a:endParaRPr lang="en-US" altLang="zh-CN" sz="2400" dirty="0"/>
              </a:p>
              <a:p>
                <a:endParaRPr lang="en-US" altLang="zh-CN" sz="2400" dirty="0"/>
              </a:p>
              <a:p>
                <a:r>
                  <a:rPr lang="zh-CN" altLang="en-US" sz="2400" dirty="0"/>
                  <a:t>考虑传播过程的</a:t>
                </a:r>
                <a:r>
                  <a:rPr lang="zh-CN" altLang="en-US" sz="2400" dirty="0">
                    <a:solidFill>
                      <a:srgbClr val="0000FF"/>
                    </a:solidFill>
                  </a:rPr>
                  <a:t>衰减</a:t>
                </a:r>
                <a:r>
                  <a:rPr lang="zh-CN" altLang="en-US" sz="2400" dirty="0"/>
                  <a:t>：</a:t>
                </a:r>
                <a:endParaRPr lang="zh-CN" altLang="en-US" sz="2400" dirty="0"/>
              </a:p>
              <a:p>
                <a:pPr>
                  <a:buClr>
                    <a:srgbClr val="94003F"/>
                  </a:buClr>
                </a:pPr>
                <a:endParaRPr lang="en-US" altLang="zh-CN" sz="2400" dirty="0"/>
              </a:p>
              <a:p>
                <a:pPr lvl="2"/>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259" b="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9" name="图片 8"/>
          <p:cNvPicPr>
            <a:picLocks noChangeAspect="1"/>
          </p:cNvPicPr>
          <p:nvPr/>
        </p:nvPicPr>
        <p:blipFill>
          <a:blip r:embed="rId2"/>
          <a:stretch>
            <a:fillRect/>
          </a:stretch>
        </p:blipFill>
        <p:spPr>
          <a:xfrm>
            <a:off x="4945857" y="2556316"/>
            <a:ext cx="3093145" cy="2483825"/>
          </a:xfrm>
          <a:prstGeom prst="rect">
            <a:avLst/>
          </a:prstGeom>
        </p:spPr>
      </p:pic>
      <p:pic>
        <p:nvPicPr>
          <p:cNvPr id="14" name="图片 13"/>
          <p:cNvPicPr>
            <a:picLocks noChangeAspect="1"/>
          </p:cNvPicPr>
          <p:nvPr/>
        </p:nvPicPr>
        <p:blipFill>
          <a:blip r:embed="rId3"/>
          <a:stretch>
            <a:fillRect/>
          </a:stretch>
        </p:blipFill>
        <p:spPr>
          <a:xfrm>
            <a:off x="1124694" y="3055901"/>
            <a:ext cx="2332379" cy="436599"/>
          </a:xfrm>
          <a:prstGeom prst="rect">
            <a:avLst/>
          </a:prstGeom>
        </p:spPr>
      </p:pic>
      <p:pic>
        <p:nvPicPr>
          <p:cNvPr id="15" name="图片 14"/>
          <p:cNvPicPr>
            <a:picLocks noChangeAspect="1"/>
          </p:cNvPicPr>
          <p:nvPr/>
        </p:nvPicPr>
        <p:blipFill>
          <a:blip r:embed="rId4"/>
          <a:stretch>
            <a:fillRect/>
          </a:stretch>
        </p:blipFill>
        <p:spPr>
          <a:xfrm>
            <a:off x="1031183" y="4836954"/>
            <a:ext cx="3988489" cy="913332"/>
          </a:xfrm>
          <a:prstGeom prst="rect">
            <a:avLst/>
          </a:prstGeom>
        </p:spPr>
      </p:pic>
      <p:sp>
        <p:nvSpPr>
          <p:cNvPr id="16" name="文本框 15"/>
          <p:cNvSpPr txBox="1"/>
          <p:nvPr/>
        </p:nvSpPr>
        <p:spPr>
          <a:xfrm>
            <a:off x="7869190" y="4284314"/>
            <a:ext cx="646331"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材质</a:t>
            </a:r>
            <a:endParaRPr lang="zh-CN" altLang="en-US"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4098471" y="3250519"/>
            <a:ext cx="1107996"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光源距离</a:t>
            </a:r>
            <a:endParaRPr lang="zh-CN" altLang="en-US" b="1" dirty="0">
              <a:latin typeface="微软雅黑" panose="020B0503020204020204" pitchFamily="34" charset="-122"/>
              <a:ea typeface="微软雅黑" panose="020B0503020204020204" pitchFamily="34" charset="-122"/>
            </a:endParaRPr>
          </a:p>
        </p:txBody>
      </p:sp>
      <p:cxnSp>
        <p:nvCxnSpPr>
          <p:cNvPr id="7" name="Straight Connector 6"/>
          <p:cNvCxnSpPr/>
          <p:nvPr/>
        </p:nvCxnSpPr>
        <p:spPr>
          <a:xfrm>
            <a:off x="1721792" y="5870864"/>
            <a:ext cx="203661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正交投影函数</a:t>
            </a:r>
            <a:endParaRPr lang="zh-CN" altLang="en-US" dirty="0"/>
          </a:p>
        </p:txBody>
      </p:sp>
      <p:sp>
        <p:nvSpPr>
          <p:cNvPr id="3" name="内容占位符 2"/>
          <p:cNvSpPr>
            <a:spLocks noGrp="1"/>
          </p:cNvSpPr>
          <p:nvPr>
            <p:ph idx="1"/>
          </p:nvPr>
        </p:nvSpPr>
        <p:spPr/>
        <p:txBody>
          <a:bodyPr/>
          <a:lstStyle/>
          <a:p>
            <a:pPr>
              <a:buClr>
                <a:srgbClr val="94003F"/>
              </a:buClr>
            </a:pPr>
            <a:r>
              <a:rPr lang="zh-CN" altLang="en-US" sz="2400" dirty="0"/>
              <a:t>在</a:t>
            </a:r>
            <a:r>
              <a:rPr lang="en-US" altLang="zh-CN" sz="2400" dirty="0"/>
              <a:t>OpenGL</a:t>
            </a:r>
            <a:r>
              <a:rPr lang="zh-CN" altLang="en-US" sz="2400" dirty="0"/>
              <a:t>中采用下述函数指定正交投影：</a:t>
            </a: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r>
              <a:rPr lang="zh-CN" altLang="en-US" sz="2400" dirty="0"/>
              <a:t>正交投影的视见体：</a:t>
            </a:r>
            <a:endParaRPr lang="en-US" altLang="zh-CN" sz="2400" dirty="0"/>
          </a:p>
          <a:p>
            <a:pPr lvl="1">
              <a:buClr>
                <a:schemeClr val="tx1"/>
              </a:buClr>
            </a:pPr>
            <a:endParaRPr lang="zh-CN" altLang="en-US"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2041758" y="3581311"/>
            <a:ext cx="4705685" cy="2911564"/>
          </a:xfrm>
          <a:prstGeom prst="rect">
            <a:avLst/>
          </a:prstGeom>
        </p:spPr>
      </p:pic>
      <p:sp>
        <p:nvSpPr>
          <p:cNvPr id="8" name="矩形 7"/>
          <p:cNvSpPr/>
          <p:nvPr/>
        </p:nvSpPr>
        <p:spPr>
          <a:xfrm>
            <a:off x="1029727" y="1892522"/>
            <a:ext cx="6459094" cy="646331"/>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Ortho(</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left,</a:t>
            </a:r>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right,</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bottom,</a:t>
            </a:r>
            <a:r>
              <a:rPr lang="en-US" altLang="zh-CN" b="1" dirty="0">
                <a:solidFill>
                  <a:srgbClr val="0000FF"/>
                </a:solidFill>
                <a:latin typeface="ZztexMono-Regular"/>
              </a:rPr>
              <a:t>     </a:t>
            </a:r>
            <a:endParaRPr lang="en-US" altLang="zh-CN" b="1" dirty="0">
              <a:solidFill>
                <a:srgbClr val="0000FF"/>
              </a:solidFill>
              <a:latin typeface="ZztexMono-Regular"/>
            </a:endParaRPr>
          </a:p>
          <a:p>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top,</a:t>
            </a:r>
            <a:r>
              <a:rPr lang="zh-CN" altLang="en-US"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near,</a:t>
            </a:r>
            <a:r>
              <a:rPr lang="en-US" altLang="zh-CN" dirty="0">
                <a:solidFill>
                  <a:srgbClr val="0000FF"/>
                </a:solidFill>
                <a:latin typeface="ZztexMono-Regular"/>
              </a:rPr>
              <a:t> </a:t>
            </a:r>
            <a:r>
              <a:rPr lang="zh-CN" altLang="en-US"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far)</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衰减因子</a:t>
            </a:r>
            <a:endParaRPr lang="en-US" dirty="0"/>
          </a:p>
        </p:txBody>
      </p:sp>
      <p:sp>
        <p:nvSpPr>
          <p:cNvPr id="3" name="Content Placeholder 2"/>
          <p:cNvSpPr>
            <a:spLocks noGrp="1"/>
          </p:cNvSpPr>
          <p:nvPr>
            <p:ph idx="1"/>
          </p:nvPr>
        </p:nvSpPr>
        <p:spPr/>
        <p:txBody>
          <a:bodyPr>
            <a:normAutofit/>
          </a:bodyPr>
          <a:lstStyle/>
          <a:p>
            <a:r>
              <a:rPr lang="zh-CN" altLang="en-US" sz="2400" dirty="0"/>
              <a:t>衰减方式</a:t>
            </a:r>
            <a:endParaRPr lang="en-US" altLang="zh-CN" sz="2400" dirty="0"/>
          </a:p>
          <a:p>
            <a:pPr lvl="1"/>
            <a:r>
              <a:rPr lang="zh-CN" altLang="en-US" sz="1800" dirty="0"/>
              <a:t>从点光源到达对象表面的光强反比于两者之间距离的平方</a:t>
            </a:r>
            <a:endParaRPr lang="zh-CN" altLang="en-US" sz="1800" dirty="0"/>
          </a:p>
          <a:p>
            <a:endParaRPr lang="en-US" altLang="zh-CN" sz="2400" dirty="0"/>
          </a:p>
          <a:p>
            <a:r>
              <a:rPr lang="zh-CN" altLang="en-US" sz="2400" dirty="0"/>
              <a:t>向光强计算公式中相关项添加形式为</a:t>
            </a:r>
            <a:br>
              <a:rPr lang="en-US" altLang="zh-CN" sz="2400" dirty="0"/>
            </a:br>
            <a:br>
              <a:rPr lang="en-US" altLang="zh-CN" sz="2400" dirty="0"/>
            </a:br>
            <a:endParaRPr lang="en-US" altLang="zh-CN" sz="2400" dirty="0">
              <a:solidFill>
                <a:srgbClr val="000000"/>
              </a:solidFill>
              <a:latin typeface="华文新魏" panose="02010800040101010101" pitchFamily="18" charset="-122"/>
              <a:cs typeface="华文新魏" panose="02010800040101010101" pitchFamily="18" charset="-122"/>
            </a:endParaRPr>
          </a:p>
          <a:p>
            <a:endParaRPr lang="en-US" altLang="zh-CN" sz="2400" dirty="0">
              <a:solidFill>
                <a:srgbClr val="000000"/>
              </a:solidFill>
              <a:latin typeface="华文新魏" panose="02010800040101010101" pitchFamily="18" charset="-122"/>
              <a:cs typeface="华文新魏" panose="02010800040101010101" pitchFamily="18" charset="-122"/>
            </a:endParaRPr>
          </a:p>
          <a:p>
            <a:endParaRPr lang="en-US" altLang="zh-CN" sz="2400" dirty="0">
              <a:solidFill>
                <a:srgbClr val="000000"/>
              </a:solidFill>
              <a:latin typeface="华文新魏" panose="02010800040101010101" pitchFamily="18" charset="-122"/>
              <a:cs typeface="华文新魏" panose="02010800040101010101" pitchFamily="18" charset="-122"/>
            </a:endParaRPr>
          </a:p>
          <a:p>
            <a:endParaRPr lang="en-US" altLang="zh-CN" sz="2400" dirty="0">
              <a:solidFill>
                <a:srgbClr val="000000"/>
              </a:solidFill>
              <a:latin typeface="华文新魏" panose="02010800040101010101" pitchFamily="18" charset="-122"/>
              <a:cs typeface="华文新魏" panose="02010800040101010101" pitchFamily="18" charset="-122"/>
            </a:endParaRPr>
          </a:p>
          <a:p>
            <a:r>
              <a:rPr lang="en-US" altLang="zh-CN" sz="2400" dirty="0">
                <a:solidFill>
                  <a:srgbClr val="000000"/>
                </a:solidFill>
                <a:latin typeface="华文新魏" panose="02010800040101010101" pitchFamily="18" charset="-122"/>
                <a:cs typeface="华文新魏" panose="02010800040101010101" pitchFamily="18" charset="-122"/>
              </a:rPr>
              <a:t>常数与线性项</a:t>
            </a:r>
            <a:r>
              <a:rPr lang="zh-CN" altLang="en-US" sz="2400" dirty="0">
                <a:solidFill>
                  <a:srgbClr val="000000"/>
                </a:solidFill>
                <a:latin typeface="华文新魏" panose="02010800040101010101" pitchFamily="18" charset="-122"/>
                <a:cs typeface="华文新魏" panose="02010800040101010101" pitchFamily="18" charset="-122"/>
              </a:rPr>
              <a:t>使照明</a:t>
            </a:r>
            <a:r>
              <a:rPr lang="en-US" altLang="zh-CN" sz="2400" dirty="0">
                <a:solidFill>
                  <a:srgbClr val="000000"/>
                </a:solidFill>
                <a:latin typeface="华文新魏" panose="02010800040101010101" pitchFamily="18" charset="-122"/>
                <a:cs typeface="华文新魏" panose="02010800040101010101" pitchFamily="18" charset="-122"/>
              </a:rPr>
              <a:t>效果</a:t>
            </a:r>
            <a:r>
              <a:rPr lang="zh-CN" altLang="en-US" sz="2400" dirty="0">
                <a:solidFill>
                  <a:srgbClr val="000000"/>
                </a:solidFill>
                <a:latin typeface="华文新魏" panose="02010800040101010101" pitchFamily="18" charset="-122"/>
                <a:cs typeface="华文新魏" panose="02010800040101010101" pitchFamily="18" charset="-122"/>
              </a:rPr>
              <a:t>更加柔和</a:t>
            </a:r>
            <a:endParaRPr lang="en-US" altLang="zh-CN" sz="2400" dirty="0">
              <a:solidFill>
                <a:srgbClr val="000000"/>
              </a:solidFill>
              <a:latin typeface="华文新魏" panose="02010800040101010101" pitchFamily="18" charset="-122"/>
              <a:cs typeface="华文新魏" panose="02010800040101010101" pitchFamily="18" charset="-122"/>
            </a:endParaRPr>
          </a:p>
          <a:p>
            <a:endParaRPr lang="en-US" sz="2400"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mc:AlternateContent xmlns:mc="http://schemas.openxmlformats.org/markup-compatibility/2006">
        <mc:Choice xmlns:a14="http://schemas.microsoft.com/office/drawing/2010/main" Requires="a14">
          <p:sp>
            <p:nvSpPr>
              <p:cNvPr id="5" name="Rectangle 4"/>
              <p:cNvSpPr/>
              <p:nvPr/>
            </p:nvSpPr>
            <p:spPr>
              <a:xfrm>
                <a:off x="3442916" y="2980761"/>
                <a:ext cx="1789208" cy="78899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sz="2400" i="1">
                              <a:latin typeface="Cambria Math" panose="02040503050406030204" charset="0"/>
                              <a:ea typeface="微软雅黑" panose="020B0503020204020204" pitchFamily="34" charset="-122"/>
                            </a:rPr>
                          </m:ctrlPr>
                        </m:fPr>
                        <m:num>
                          <m:r>
                            <a:rPr lang="en-US" altLang="zh-CN" sz="2400">
                              <a:latin typeface="Cambria Math" panose="02040503050406030204" charset="0"/>
                              <a:ea typeface="微软雅黑" panose="020B0503020204020204" pitchFamily="34" charset="-122"/>
                            </a:rPr>
                            <m:t>1</m:t>
                          </m:r>
                        </m:num>
                        <m:den>
                          <m:r>
                            <m:rPr>
                              <m:nor/>
                            </m:rPr>
                            <a:rPr lang="en-US" altLang="zh-CN" sz="2400" dirty="0">
                              <a:latin typeface="微软雅黑" panose="020B0503020204020204" pitchFamily="34" charset="-122"/>
                              <a:ea typeface="微软雅黑" panose="020B0503020204020204" pitchFamily="34" charset="-122"/>
                            </a:rPr>
                            <m:t>a</m:t>
                          </m:r>
                          <m:r>
                            <m:rPr>
                              <m:nor/>
                            </m:rPr>
                            <a:rPr lang="en-US" altLang="zh-CN" sz="2400" dirty="0">
                              <a:latin typeface="微软雅黑" panose="020B0503020204020204" pitchFamily="34" charset="-122"/>
                              <a:ea typeface="微软雅黑" panose="020B0503020204020204" pitchFamily="34" charset="-122"/>
                            </a:rPr>
                            <m:t>+</m:t>
                          </m:r>
                          <m:r>
                            <m:rPr>
                              <m:nor/>
                            </m:rPr>
                            <a:rPr lang="en-US" altLang="zh-CN" sz="2400" dirty="0">
                              <a:latin typeface="微软雅黑" panose="020B0503020204020204" pitchFamily="34" charset="-122"/>
                              <a:ea typeface="微软雅黑" panose="020B0503020204020204" pitchFamily="34" charset="-122"/>
                            </a:rPr>
                            <m:t>bd</m:t>
                          </m:r>
                          <m:r>
                            <m:rPr>
                              <m:nor/>
                            </m:rPr>
                            <a:rPr lang="en-US" altLang="zh-CN" sz="2400" dirty="0">
                              <a:latin typeface="微软雅黑" panose="020B0503020204020204" pitchFamily="34" charset="-122"/>
                              <a:ea typeface="微软雅黑" panose="020B0503020204020204" pitchFamily="34" charset="-122"/>
                            </a:rPr>
                            <m:t>+</m:t>
                          </m:r>
                          <m:sSup>
                            <m:sSupPr>
                              <m:ctrlPr>
                                <a:rPr lang="en-US" altLang="zh-CN" sz="2400" i="1" dirty="0">
                                  <a:latin typeface="Cambria Math" panose="02040503050406030204" charset="0"/>
                                  <a:ea typeface="微软雅黑" panose="020B0503020204020204" pitchFamily="34" charset="-122"/>
                                </a:rPr>
                              </m:ctrlPr>
                            </m:sSupPr>
                            <m:e>
                              <m:r>
                                <m:rPr>
                                  <m:nor/>
                                </m:rPr>
                                <a:rPr lang="en-US" altLang="zh-CN" sz="2400" dirty="0">
                                  <a:latin typeface="微软雅黑" panose="020B0503020204020204" pitchFamily="34" charset="-122"/>
                                  <a:ea typeface="微软雅黑" panose="020B0503020204020204" pitchFamily="34" charset="-122"/>
                                </a:rPr>
                                <m:t>cd</m:t>
                              </m:r>
                            </m:e>
                            <m:sup>
                              <m:r>
                                <a:rPr lang="en-US" altLang="zh-CN" sz="2400" dirty="0">
                                  <a:latin typeface="Cambria Math" panose="02040503050406030204" charset="0"/>
                                  <a:ea typeface="微软雅黑" panose="020B0503020204020204" pitchFamily="34" charset="-122"/>
                                </a:rPr>
                                <m:t>2</m:t>
                              </m:r>
                            </m:sup>
                          </m:sSup>
                        </m:den>
                      </m:f>
                    </m:oMath>
                  </m:oMathPara>
                </a14:m>
                <a:endParaRPr lang="en-US" sz="2400" dirty="0">
                  <a:latin typeface="微软雅黑" panose="020B0503020204020204" pitchFamily="34" charset="-122"/>
                  <a:ea typeface="微软雅黑" panose="020B0503020204020204" pitchFamily="34" charset="-122"/>
                </a:endParaRPr>
              </a:p>
            </p:txBody>
          </p:sp>
        </mc:Choice>
        <mc:Fallback>
          <p:sp>
            <p:nvSpPr>
              <p:cNvPr id="5" name="Rectangle 4"/>
              <p:cNvSpPr>
                <a:spLocks noRot="1" noChangeAspect="1" noMove="1" noResize="1" noEditPoints="1" noAdjustHandles="1" noChangeArrowheads="1" noChangeShapeType="1" noTextEdit="1"/>
              </p:cNvSpPr>
              <p:nvPr/>
            </p:nvSpPr>
            <p:spPr>
              <a:xfrm>
                <a:off x="3442916" y="2980761"/>
                <a:ext cx="1789208" cy="788999"/>
              </a:xfrm>
              <a:prstGeom prst="rect">
                <a:avLst/>
              </a:prstGeom>
              <a:blipFill rotWithShape="1">
                <a:blip r:embed="rId1"/>
                <a:stretch>
                  <a:fillRect l="-32" t="-9" r="-477" b="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1051748" y="3963017"/>
                <a:ext cx="4065665"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的</a:t>
                </a:r>
                <a:r>
                  <a:rPr lang="zh-CN" altLang="en-US" sz="2400" dirty="0">
                    <a:solidFill>
                      <a:srgbClr val="0000FF"/>
                    </a:solidFill>
                    <a:latin typeface="微软雅黑" panose="020B0503020204020204" pitchFamily="34" charset="-122"/>
                    <a:ea typeface="微软雅黑" panose="020B0503020204020204" pitchFamily="34" charset="-122"/>
                  </a:rPr>
                  <a:t>衰减因子</a:t>
                </a:r>
                <a:r>
                  <a:rPr lang="zh-CN" altLang="en-US" sz="2400" dirty="0">
                    <a:latin typeface="微软雅黑" panose="020B0503020204020204" pitchFamily="34" charset="-122"/>
                    <a:ea typeface="微软雅黑" panose="020B0503020204020204" pitchFamily="34" charset="-122"/>
                  </a:rPr>
                  <a:t>，其中</a:t>
                </a:r>
                <a14:m>
                  <m:oMath xmlns:m="http://schemas.openxmlformats.org/officeDocument/2006/math">
                    <m:r>
                      <a:rPr lang="en-US" altLang="zh-CN" sz="2400" dirty="0">
                        <a:latin typeface="Cambria Math" panose="02040503050406030204" charset="0"/>
                        <a:ea typeface="微软雅黑" panose="020B0503020204020204" pitchFamily="34" charset="-122"/>
                      </a:rPr>
                      <m:t>𝑑</m:t>
                    </m:r>
                  </m:oMath>
                </a14:m>
                <a:r>
                  <a:rPr lang="zh-CN" altLang="en-US" sz="2400" dirty="0">
                    <a:latin typeface="微软雅黑" panose="020B0503020204020204" pitchFamily="34" charset="-122"/>
                    <a:ea typeface="微软雅黑" panose="020B0503020204020204" pitchFamily="34" charset="-122"/>
                  </a:rPr>
                  <a:t>表示距离</a:t>
                </a:r>
                <a:endParaRPr lang="zh-CN" altLang="en-US" sz="2400" dirty="0">
                  <a:latin typeface="微软雅黑" panose="020B0503020204020204" pitchFamily="34" charset="-122"/>
                  <a:ea typeface="微软雅黑" panose="020B0503020204020204" pitchFamily="34" charset="-122"/>
                </a:endParaRPr>
              </a:p>
            </p:txBody>
          </p:sp>
        </mc:Choice>
        <mc:Fallback>
          <p:sp>
            <p:nvSpPr>
              <p:cNvPr id="6" name="Rectangle 5"/>
              <p:cNvSpPr>
                <a:spLocks noRot="1" noChangeAspect="1" noMove="1" noResize="1" noEditPoints="1" noAdjustHandles="1" noChangeArrowheads="1" noChangeShapeType="1" noTextEdit="1"/>
              </p:cNvSpPr>
              <p:nvPr/>
            </p:nvSpPr>
            <p:spPr>
              <a:xfrm>
                <a:off x="1051748" y="3963017"/>
                <a:ext cx="4065665" cy="461665"/>
              </a:xfrm>
              <a:prstGeom prst="rect">
                <a:avLst/>
              </a:prstGeom>
              <a:blipFill rotWithShape="1">
                <a:blip r:embed="rId2"/>
                <a:stretch>
                  <a:fillRect l="-5" t="-134" r="-345"/>
                </a:stretch>
              </a:blipFill>
            </p:spPr>
            <p:txBody>
              <a:bodyPr/>
              <a:lstStyle/>
              <a:p>
                <a:r>
                  <a:rPr lang="zh-CN" alt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漫反射系数的影响</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sp>
        <p:nvSpPr>
          <p:cNvPr id="6" name="TextBox 1"/>
          <p:cNvSpPr txBox="1"/>
          <p:nvPr/>
        </p:nvSpPr>
        <p:spPr>
          <a:xfrm>
            <a:off x="820883" y="3295294"/>
            <a:ext cx="2047182" cy="802784"/>
          </a:xfrm>
          <a:prstGeom prst="rect">
            <a:avLst/>
          </a:prstGeom>
          <a:noFill/>
        </p:spPr>
        <p:txBody>
          <a:bodyPr wrap="square" lIns="0" tIns="0" rIns="0" rtlCol="0">
            <a:spAutoFit/>
          </a:bodyPr>
          <a:lstStyle/>
          <a:p>
            <a:pPr>
              <a:lnSpc>
                <a:spcPts val="1700"/>
              </a:lnSpc>
            </a:pPr>
            <a:r>
              <a:rPr lang="en-US" altLang="zh-CN"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漫反射系数依次为</a:t>
            </a:r>
            <a:endParaRPr lang="en-US" altLang="zh-CN"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100"/>
              </a:lnSpc>
            </a:pPr>
            <a:r>
              <a:rPr lang="en-US" altLang="zh-CN"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0.2,</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0.4,</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800"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ts val="2100"/>
              </a:lnSpc>
            </a:pPr>
            <a:r>
              <a:rPr lang="en-US" altLang="zh-CN"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0.6,</a:t>
            </a:r>
            <a:r>
              <a:rPr lang="zh-CN" altLang="en-US"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0.8,</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a:t>
            </a:r>
            <a:endParaRPr lang="en-US" altLang="zh-CN"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6"/>
          <p:cNvPicPr>
            <a:picLocks noChangeAspect="1"/>
          </p:cNvPicPr>
          <p:nvPr/>
        </p:nvPicPr>
        <p:blipFill>
          <a:blip r:embed="rId1"/>
          <a:stretch>
            <a:fillRect/>
          </a:stretch>
        </p:blipFill>
        <p:spPr>
          <a:xfrm>
            <a:off x="2993649" y="1737567"/>
            <a:ext cx="5219700" cy="410527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镜面反射</a:t>
            </a:r>
            <a:endParaRPr lang="zh-CN" altLang="en-US" dirty="0"/>
          </a:p>
        </p:txBody>
      </p:sp>
      <p:sp>
        <p:nvSpPr>
          <p:cNvPr id="3" name="内容占位符 2"/>
          <p:cNvSpPr>
            <a:spLocks noGrp="1"/>
          </p:cNvSpPr>
          <p:nvPr>
            <p:ph idx="1"/>
          </p:nvPr>
        </p:nvSpPr>
        <p:spPr>
          <a:xfrm>
            <a:off x="628650" y="1316831"/>
            <a:ext cx="7886700" cy="4867402"/>
          </a:xfrm>
        </p:spPr>
        <p:txBody>
          <a:bodyPr>
            <a:normAutofit/>
          </a:bodyPr>
          <a:lstStyle/>
          <a:p>
            <a:r>
              <a:rPr lang="zh-CN" altLang="en-US" sz="2400" dirty="0"/>
              <a:t>镜面反射</a:t>
            </a:r>
            <a:endParaRPr lang="en-US" altLang="zh-CN" sz="1800" dirty="0"/>
          </a:p>
          <a:p>
            <a:pPr lvl="1">
              <a:buClr>
                <a:schemeClr val="tx1"/>
              </a:buClr>
            </a:pPr>
            <a:r>
              <a:rPr lang="zh-CN" altLang="en-US" sz="1800" dirty="0"/>
              <a:t>光滑表面显出镜面高光</a:t>
            </a:r>
            <a:endParaRPr lang="en-US" altLang="zh-CN" sz="1800" dirty="0"/>
          </a:p>
          <a:p>
            <a:pPr lvl="2">
              <a:buClr>
                <a:schemeClr val="tx1"/>
              </a:buClr>
            </a:pPr>
            <a:r>
              <a:rPr lang="zh-CN" altLang="en-US" sz="1800" dirty="0"/>
              <a:t>因为入射光被反射后，绝大多数集中在反射方向周围</a:t>
            </a:r>
            <a:endParaRPr lang="en-US" altLang="zh-CN" sz="1800" dirty="0"/>
          </a:p>
          <a:p>
            <a:pPr lvl="1">
              <a:buClr>
                <a:schemeClr val="tx1"/>
              </a:buClr>
            </a:pPr>
            <a:r>
              <a:rPr lang="zh-CN" altLang="en-US" sz="1800" dirty="0"/>
              <a:t>这些高光通常表现出与环境光和漫反射不同的颜色</a:t>
            </a:r>
            <a:endParaRPr lang="en-US" altLang="zh-CN" sz="1800" dirty="0"/>
          </a:p>
          <a:p>
            <a:pPr lvl="2">
              <a:buClr>
                <a:schemeClr val="tx1"/>
              </a:buClr>
            </a:pPr>
            <a:r>
              <a:rPr lang="zh-CN" altLang="en-US" sz="1800" dirty="0"/>
              <a:t>如蓝色球在白光照射下的白色高光</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2400" dirty="0"/>
          </a:p>
          <a:p>
            <a:r>
              <a:rPr lang="zh-CN" altLang="en-US" sz="2400" dirty="0"/>
              <a:t>大多数曲面既不是理想漫反射曲面，也不是真正的镜面</a:t>
            </a:r>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8" name="AutoShape 4" descr="https://encrypted-tbn3.gstatic.com/images?q=tbn:ANd9GcTlHiEm_Ya5Ga-n4rzTQ22DWQ1SPE4vyZgAAsXVPPO0cdLHusRQ"/>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 name="图片 4"/>
          <p:cNvPicPr>
            <a:picLocks noChangeAspect="1"/>
          </p:cNvPicPr>
          <p:nvPr/>
        </p:nvPicPr>
        <p:blipFill>
          <a:blip r:embed="rId1"/>
          <a:stretch>
            <a:fillRect/>
          </a:stretch>
        </p:blipFill>
        <p:spPr>
          <a:xfrm>
            <a:off x="1561060" y="3073215"/>
            <a:ext cx="2149113" cy="2146994"/>
          </a:xfrm>
          <a:prstGeom prst="rect">
            <a:avLst/>
          </a:prstGeom>
        </p:spPr>
      </p:pic>
      <p:pic>
        <p:nvPicPr>
          <p:cNvPr id="11" name="图片 5"/>
          <p:cNvPicPr>
            <a:picLocks noChangeAspect="1"/>
          </p:cNvPicPr>
          <p:nvPr/>
        </p:nvPicPr>
        <p:blipFill>
          <a:blip r:embed="rId2"/>
          <a:stretch>
            <a:fillRect/>
          </a:stretch>
        </p:blipFill>
        <p:spPr>
          <a:xfrm>
            <a:off x="4722793" y="3204032"/>
            <a:ext cx="3319028" cy="188536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镜面反射</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28650" y="1316831"/>
                <a:ext cx="7886700" cy="5332622"/>
              </a:xfrm>
            </p:spPr>
            <p:txBody>
              <a:bodyPr>
                <a:normAutofit/>
              </a:bodyPr>
              <a:lstStyle/>
              <a:p>
                <a:r>
                  <a:rPr lang="zh-CN" altLang="en-US" sz="2400" dirty="0"/>
                  <a:t>镜面反射系数</a:t>
                </a:r>
                <a14:m>
                  <m:oMath xmlns:m="http://schemas.openxmlformats.org/officeDocument/2006/math">
                    <m:sSub>
                      <m:sSubPr>
                        <m:ctrlPr>
                          <a:rPr lang="en-US" altLang="zh-CN" sz="2400" i="1" dirty="0">
                            <a:latin typeface="Cambria Math" panose="02040503050406030204" charset="0"/>
                          </a:rPr>
                        </m:ctrlPr>
                      </m:sSubPr>
                      <m:e>
                        <m:r>
                          <a:rPr lang="en-US" altLang="zh-CN" sz="2400" i="1" dirty="0">
                            <a:latin typeface="Cambria Math" panose="02040503050406030204" charset="0"/>
                          </a:rPr>
                          <m:t>𝑘</m:t>
                        </m:r>
                      </m:e>
                      <m:sub>
                        <m:r>
                          <a:rPr lang="en-US" altLang="zh-CN" sz="2400" b="0" i="1" dirty="0" smtClean="0">
                            <a:latin typeface="Cambria Math" panose="02040503050406030204" charset="0"/>
                          </a:rPr>
                          <m:t>𝑠</m:t>
                        </m:r>
                      </m:sub>
                    </m:sSub>
                  </m:oMath>
                </a14:m>
                <a:r>
                  <a:rPr lang="zh-CN" altLang="en-US" sz="2400" dirty="0">
                    <a:latin typeface="Cambria Math" panose="02040503050406030204" charset="0"/>
                  </a:rPr>
                  <a:t>：</a:t>
                </a:r>
                <a:endParaRPr lang="en-US" altLang="zh-CN" sz="2400" dirty="0">
                  <a:latin typeface="Cambria Math" panose="02040503050406030204" charset="0"/>
                </a:endParaRPr>
              </a:p>
              <a:p>
                <a:pPr lvl="1"/>
                <a14:m>
                  <m:oMath xmlns:m="http://schemas.openxmlformats.org/officeDocument/2006/math">
                    <m:r>
                      <a:rPr lang="zh-CN" altLang="en-US" sz="1800" i="1" dirty="0">
                        <a:latin typeface="Cambria Math" panose="02040503050406030204" charset="0"/>
                      </a:rPr>
                      <m:t>表示</m:t>
                    </m:r>
                  </m:oMath>
                </a14:m>
                <a:r>
                  <a:rPr lang="zh-CN" altLang="en-US" sz="1800" dirty="0"/>
                  <a:t>在入射的镜面射光中有多大一部分被反射出去</a:t>
                </a:r>
                <a:endParaRPr lang="en-US" altLang="zh-CN" sz="1800" dirty="0"/>
              </a:p>
              <a:p>
                <a:endParaRPr lang="en-US" altLang="zh-CN" sz="2400" dirty="0"/>
              </a:p>
              <a:p>
                <a:r>
                  <a:rPr lang="zh-CN" altLang="en-US" sz="2400" dirty="0"/>
                  <a:t>镜面反射光强公式：</a:t>
                </a:r>
                <a:endParaRPr lang="en-US" altLang="zh-CN" sz="1800" dirty="0"/>
              </a:p>
              <a:p>
                <a:pPr lvl="1">
                  <a:buClr>
                    <a:schemeClr val="tx1"/>
                  </a:buClr>
                </a:pPr>
                <a14:m>
                  <m:oMath xmlns:m="http://schemas.openxmlformats.org/officeDocument/2006/math">
                    <m:r>
                      <a:rPr lang="en-US" altLang="zh-CN" sz="1800" b="1" i="1" dirty="0" smtClean="0">
                        <a:latin typeface="Cambria Math" panose="02040503050406030204" charset="0"/>
                        <a:ea typeface="Cambria Math" panose="02040503050406030204" charset="0"/>
                        <a:cs typeface="Cambria Math" panose="02040503050406030204" charset="0"/>
                      </a:rPr>
                      <m:t>𝝓</m:t>
                    </m:r>
                  </m:oMath>
                </a14:m>
                <a:r>
                  <a:rPr lang="zh-CN" altLang="en-US" sz="1800" dirty="0"/>
                  <a:t>：视线与反射光线的夹角</a:t>
                </a:r>
                <a:endParaRPr lang="en-US" altLang="zh-CN" sz="1800" dirty="0"/>
              </a:p>
              <a:p>
                <a:pPr lvl="1">
                  <a:buClr>
                    <a:schemeClr val="tx1"/>
                  </a:buClr>
                </a:pPr>
                <a14:m>
                  <m:oMath xmlns:m="http://schemas.openxmlformats.org/officeDocument/2006/math">
                    <m:r>
                      <a:rPr lang="el-GR" altLang="zh-CN" sz="1800" b="1" i="1" dirty="0" smtClean="0">
                        <a:latin typeface="Cambria Math" panose="02040503050406030204" charset="0"/>
                      </a:rPr>
                      <m:t>𝜶</m:t>
                    </m:r>
                  </m:oMath>
                </a14:m>
                <a:r>
                  <a:rPr lang="zh-CN" altLang="en-US" sz="1800" dirty="0"/>
                  <a:t>：高光系数，决定了反射光的衰减程度</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r>
                  <a:rPr lang="zh-CN" altLang="en-US" sz="1800" dirty="0"/>
                  <a:t>同样可以考虑传播过程中的衰减</a:t>
                </a:r>
                <a:endParaRPr lang="en-US" altLang="zh-CN" sz="1800" dirty="0"/>
              </a:p>
              <a:p>
                <a:pPr lvl="1">
                  <a:buClr>
                    <a:schemeClr val="tx1"/>
                  </a:buClr>
                </a:pPr>
                <a:endParaRPr lang="en-US" altLang="zh-CN" sz="18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628650" y="1316831"/>
                <a:ext cx="7886700" cy="5332622"/>
              </a:xfrm>
              <a:blipFill rotWithShape="1">
                <a:blip r:embed="rId1"/>
                <a:stretch>
                  <a:fillRect t="-211" b="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8" name="AutoShape 4" descr="https://encrypted-tbn3.gstatic.com/images?q=tbn:ANd9GcTlHiEm_Ya5Ga-n4rzTQ22DWQ1SPE4vyZgAAsXVPPO0cdLHusRQ"/>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mc:AlternateContent xmlns:mc="http://schemas.openxmlformats.org/markup-compatibility/2006">
        <mc:Choice xmlns:a14="http://schemas.microsoft.com/office/drawing/2010/main" Requires="a14">
          <p:sp>
            <p:nvSpPr>
              <p:cNvPr id="9" name="Rectangle 8"/>
              <p:cNvSpPr/>
              <p:nvPr/>
            </p:nvSpPr>
            <p:spPr>
              <a:xfrm>
                <a:off x="3474620" y="2470080"/>
                <a:ext cx="3342197" cy="523220"/>
              </a:xfrm>
              <a:prstGeom prst="rect">
                <a:avLst/>
              </a:prstGeom>
            </p:spPr>
            <p:txBody>
              <a:bodyPr wrap="none">
                <a:spAutoFit/>
              </a:bodyPr>
              <a:lstStyle/>
              <a:p>
                <a:pPr lvl="1">
                  <a:buClr>
                    <a:schemeClr val="tx1"/>
                  </a:buClr>
                </a:pPr>
                <a14:m>
                  <m:oMathPara xmlns:m="http://schemas.openxmlformats.org/officeDocument/2006/math">
                    <m:oMathParaPr>
                      <m:jc m:val="centerGroup"/>
                    </m:oMathParaPr>
                    <m:oMath xmlns:m="http://schemas.openxmlformats.org/officeDocument/2006/math">
                      <m:r>
                        <a:rPr lang="en-US" altLang="zh-CN" sz="2800" b="1" i="1" dirty="0" smtClean="0">
                          <a:latin typeface="Cambria Math" panose="02040503050406030204" charset="0"/>
                        </a:rPr>
                        <m:t>𝑰</m:t>
                      </m:r>
                      <m:r>
                        <a:rPr lang="en-US" altLang="zh-CN" sz="2800" b="1" i="1" baseline="-25000" dirty="0" smtClean="0">
                          <a:latin typeface="Cambria Math" panose="02040503050406030204" charset="0"/>
                        </a:rPr>
                        <m:t>𝒔</m:t>
                      </m:r>
                      <m:r>
                        <a:rPr lang="en-US" altLang="zh-CN" sz="2800" b="1" i="1" baseline="-25000" dirty="0">
                          <a:latin typeface="Cambria Math" panose="02040503050406030204" charset="0"/>
                        </a:rPr>
                        <m:t> </m:t>
                      </m:r>
                      <m:r>
                        <a:rPr lang="en-US" altLang="zh-CN" sz="2800" b="1" i="1" dirty="0">
                          <a:latin typeface="Cambria Math" panose="02040503050406030204" charset="0"/>
                        </a:rPr>
                        <m:t>= </m:t>
                      </m:r>
                      <m:r>
                        <a:rPr lang="en-US" altLang="zh-CN" sz="2800" b="1" i="1" dirty="0" err="1">
                          <a:latin typeface="Cambria Math" panose="02040503050406030204" charset="0"/>
                        </a:rPr>
                        <m:t>𝒌</m:t>
                      </m:r>
                      <m:r>
                        <a:rPr lang="en-US" altLang="zh-CN" sz="2800" b="1" i="1" baseline="-25000" dirty="0" err="1">
                          <a:latin typeface="Cambria Math" panose="02040503050406030204" charset="0"/>
                        </a:rPr>
                        <m:t>𝒔</m:t>
                      </m:r>
                      <m:r>
                        <a:rPr lang="en-US" altLang="zh-CN" sz="2800" b="1" i="1" dirty="0">
                          <a:latin typeface="Cambria Math" panose="02040503050406030204" charset="0"/>
                        </a:rPr>
                        <m:t> </m:t>
                      </m:r>
                      <m:sSub>
                        <m:sSubPr>
                          <m:ctrlPr>
                            <a:rPr lang="en-US" altLang="zh-CN" sz="2800" b="1" i="1" dirty="0" smtClean="0">
                              <a:latin typeface="Cambria Math" panose="02040503050406030204" charset="0"/>
                            </a:rPr>
                          </m:ctrlPr>
                        </m:sSubPr>
                        <m:e>
                          <m:r>
                            <a:rPr lang="en-US" altLang="zh-CN" sz="2800" b="1" i="1" dirty="0">
                              <a:latin typeface="Cambria Math" panose="02040503050406030204" charset="0"/>
                            </a:rPr>
                            <m:t>𝑰</m:t>
                          </m:r>
                        </m:e>
                        <m:sub>
                          <m:r>
                            <a:rPr lang="en-US" altLang="zh-CN" sz="2800" b="1" i="1" dirty="0" smtClean="0">
                              <a:latin typeface="Cambria Math" panose="02040503050406030204" charset="0"/>
                            </a:rPr>
                            <m:t>𝒔</m:t>
                          </m:r>
                        </m:sub>
                      </m:sSub>
                      <m:r>
                        <a:rPr lang="en-US" altLang="zh-CN" sz="2800" b="1" i="1" dirty="0">
                          <a:latin typeface="Cambria Math" panose="02040503050406030204" charset="0"/>
                        </a:rPr>
                        <m:t> </m:t>
                      </m:r>
                      <m:r>
                        <m:rPr>
                          <m:sty m:val="p"/>
                        </m:rPr>
                        <a:rPr lang="en-US" altLang="zh-CN" sz="2800" b="1" i="1" dirty="0">
                          <a:latin typeface="Cambria Math" panose="02040503050406030204" charset="0"/>
                        </a:rPr>
                        <m:t>cos</m:t>
                      </m:r>
                      <m:r>
                        <a:rPr lang="el-GR" altLang="zh-CN" sz="2800" b="1" i="1" baseline="30000" dirty="0">
                          <a:latin typeface="Cambria Math" panose="02040503050406030204" charset="0"/>
                        </a:rPr>
                        <m:t>𝜶</m:t>
                      </m:r>
                      <m:r>
                        <a:rPr lang="el-GR" altLang="zh-CN" sz="2800" b="1" i="1" dirty="0" smtClean="0">
                          <a:latin typeface="Cambria Math" panose="02040503050406030204" charset="0"/>
                          <a:ea typeface="Cambria Math" panose="02040503050406030204" charset="0"/>
                          <a:cs typeface="Cambria Math" panose="02040503050406030204" charset="0"/>
                        </a:rPr>
                        <m:t>𝝓</m:t>
                      </m:r>
                    </m:oMath>
                  </m:oMathPara>
                </a14:m>
                <a:endParaRPr lang="en-US" altLang="zh-CN" sz="2800" b="1" dirty="0"/>
              </a:p>
            </p:txBody>
          </p:sp>
        </mc:Choice>
        <mc:Fallback>
          <p:sp>
            <p:nvSpPr>
              <p:cNvPr id="9" name="Rectangle 8"/>
              <p:cNvSpPr>
                <a:spLocks noRot="1" noChangeAspect="1" noMove="1" noResize="1" noEditPoints="1" noAdjustHandles="1" noChangeArrowheads="1" noChangeShapeType="1" noTextEdit="1"/>
              </p:cNvSpPr>
              <p:nvPr/>
            </p:nvSpPr>
            <p:spPr>
              <a:xfrm>
                <a:off x="3474620" y="2470080"/>
                <a:ext cx="3342197" cy="523220"/>
              </a:xfrm>
              <a:prstGeom prst="rect">
                <a:avLst/>
              </a:prstGeom>
              <a:blipFill rotWithShape="1">
                <a:blip r:embed="rId2"/>
                <a:stretch>
                  <a:fillRect l="-16" t="-8361" r="-4804" b="104"/>
                </a:stretch>
              </a:blipFill>
            </p:spPr>
            <p:txBody>
              <a:bodyPr/>
              <a:lstStyle/>
              <a:p>
                <a:r>
                  <a:rPr lang="zh-CN" altLang="en-US">
                    <a:noFill/>
                  </a:rPr>
                  <a:t> </a:t>
                </a:r>
              </a:p>
            </p:txBody>
          </p:sp>
        </mc:Fallback>
      </mc:AlternateContent>
      <p:pic>
        <p:nvPicPr>
          <p:cNvPr id="10" name="图片 9"/>
          <p:cNvPicPr>
            <a:picLocks noChangeAspect="1"/>
          </p:cNvPicPr>
          <p:nvPr/>
        </p:nvPicPr>
        <p:blipFill>
          <a:blip r:embed="rId3"/>
          <a:stretch>
            <a:fillRect/>
          </a:stretch>
        </p:blipFill>
        <p:spPr>
          <a:xfrm>
            <a:off x="1340517" y="3680557"/>
            <a:ext cx="2870766" cy="1900580"/>
          </a:xfrm>
          <a:prstGeom prst="rect">
            <a:avLst/>
          </a:prstGeom>
        </p:spPr>
      </p:pic>
      <p:pic>
        <p:nvPicPr>
          <p:cNvPr id="7" name="图片 6"/>
          <p:cNvPicPr>
            <a:picLocks noChangeAspect="1"/>
          </p:cNvPicPr>
          <p:nvPr/>
        </p:nvPicPr>
        <p:blipFill>
          <a:blip r:embed="rId4"/>
          <a:stretch>
            <a:fillRect/>
          </a:stretch>
        </p:blipFill>
        <p:spPr>
          <a:xfrm>
            <a:off x="5283963" y="3681481"/>
            <a:ext cx="2789093" cy="1756314"/>
          </a:xfrm>
          <a:prstGeom prst="rect">
            <a:avLst/>
          </a:prstGeom>
        </p:spPr>
      </p:pic>
      <mc:AlternateContent xmlns:mc="http://schemas.openxmlformats.org/markup-compatibility/2006">
        <mc:Choice xmlns:a14="http://schemas.microsoft.com/office/drawing/2010/main" Requires="a14">
          <p:sp>
            <p:nvSpPr>
              <p:cNvPr id="11" name="Rectangle 10"/>
              <p:cNvSpPr/>
              <p:nvPr/>
            </p:nvSpPr>
            <p:spPr>
              <a:xfrm>
                <a:off x="3169915" y="4506685"/>
                <a:ext cx="304705"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b="1" i="1" dirty="0">
                          <a:latin typeface="Cambria Math" panose="02040503050406030204" charset="0"/>
                          <a:ea typeface="Cambria Math" panose="02040503050406030204" charset="0"/>
                          <a:cs typeface="Cambria Math" panose="02040503050406030204" charset="0"/>
                        </a:rPr>
                        <m:t>𝝓</m:t>
                      </m:r>
                    </m:oMath>
                  </m:oMathPara>
                </a14:m>
                <a:endParaRPr lang="en-US" dirty="0"/>
              </a:p>
            </p:txBody>
          </p:sp>
        </mc:Choice>
        <mc:Fallback>
          <p:sp>
            <p:nvSpPr>
              <p:cNvPr id="11" name="Rectangle 10"/>
              <p:cNvSpPr>
                <a:spLocks noRot="1" noChangeAspect="1" noMove="1" noResize="1" noEditPoints="1" noAdjustHandles="1" noChangeArrowheads="1" noChangeShapeType="1" noTextEdit="1"/>
              </p:cNvSpPr>
              <p:nvPr/>
            </p:nvSpPr>
            <p:spPr>
              <a:xfrm>
                <a:off x="3169915" y="4506685"/>
                <a:ext cx="304705" cy="369332"/>
              </a:xfrm>
              <a:prstGeom prst="rect">
                <a:avLst/>
              </a:prstGeom>
              <a:blipFill rotWithShape="1">
                <a:blip r:embed="rId5"/>
                <a:stretch>
                  <a:fillRect l="-207" t="-24" r="176" b="132"/>
                </a:stretch>
              </a:blipFill>
            </p:spPr>
            <p:txBody>
              <a:bodyPr/>
              <a:lstStyle/>
              <a:p>
                <a:r>
                  <a:rPr lang="zh-CN" altLang="en-US">
                    <a:noFill/>
                  </a:rPr>
                  <a:t> </a:t>
                </a:r>
              </a:p>
            </p:txBody>
          </p:sp>
        </mc:Fallback>
      </mc:AlternateContent>
      <p:sp>
        <p:nvSpPr>
          <p:cNvPr id="12" name="Arc 11"/>
          <p:cNvSpPr/>
          <p:nvPr/>
        </p:nvSpPr>
        <p:spPr>
          <a:xfrm>
            <a:off x="2940511" y="4815513"/>
            <a:ext cx="229404" cy="176463"/>
          </a:xfrm>
          <a:prstGeom prst="arc">
            <a:avLst/>
          </a:prstGeom>
          <a:no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镜面反射参数的影响</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235353" y="1749786"/>
            <a:ext cx="7343850" cy="4662467"/>
          </a:xfrm>
          <a:prstGeom prst="rect">
            <a:avLst/>
          </a:prstGeom>
        </p:spPr>
      </p:pic>
      <p:sp>
        <p:nvSpPr>
          <p:cNvPr id="10" name="文本框 9"/>
          <p:cNvSpPr txBox="1"/>
          <p:nvPr/>
        </p:nvSpPr>
        <p:spPr>
          <a:xfrm>
            <a:off x="1235353" y="1328930"/>
            <a:ext cx="7343850" cy="369332"/>
          </a:xfrm>
          <a:prstGeom prst="rect">
            <a:avLst/>
          </a:prstGeom>
          <a:noFill/>
        </p:spPr>
        <p:txBody>
          <a:bodyPr wrap="square" rtlCol="0">
            <a:spAutoFit/>
          </a:bodyPr>
          <a:lstStyle/>
          <a:p>
            <a:r>
              <a:rPr lang="el-GR" altLang="zh-CN" dirty="0"/>
              <a:t>α </a:t>
            </a:r>
            <a:r>
              <a:rPr lang="en-US" altLang="zh-CN" dirty="0"/>
              <a:t>        </a:t>
            </a:r>
            <a:r>
              <a:rPr lang="el-GR" altLang="zh-CN" dirty="0"/>
              <a:t>3</a:t>
            </a:r>
            <a:r>
              <a:rPr lang="en-US" altLang="zh-CN" dirty="0"/>
              <a:t>                         </a:t>
            </a:r>
            <a:r>
              <a:rPr lang="el-GR" altLang="zh-CN" dirty="0"/>
              <a:t> 6 </a:t>
            </a:r>
            <a:r>
              <a:rPr lang="en-US" altLang="zh-CN" dirty="0"/>
              <a:t>                         </a:t>
            </a:r>
            <a:r>
              <a:rPr lang="el-GR" altLang="zh-CN" dirty="0"/>
              <a:t>9 </a:t>
            </a:r>
            <a:r>
              <a:rPr lang="en-US" altLang="zh-CN" dirty="0"/>
              <a:t>                       </a:t>
            </a:r>
            <a:r>
              <a:rPr lang="el-GR" altLang="zh-CN" dirty="0"/>
              <a:t>25 </a:t>
            </a:r>
            <a:r>
              <a:rPr lang="en-US" altLang="zh-CN" dirty="0"/>
              <a:t>                     </a:t>
            </a:r>
            <a:r>
              <a:rPr lang="el-GR" altLang="zh-CN" dirty="0"/>
              <a:t>200</a:t>
            </a:r>
            <a:endParaRPr lang="zh-CN" altLang="en-US" dirty="0"/>
          </a:p>
        </p:txBody>
      </p:sp>
      <p:sp>
        <p:nvSpPr>
          <p:cNvPr id="11" name="文本框 10"/>
          <p:cNvSpPr txBox="1"/>
          <p:nvPr/>
        </p:nvSpPr>
        <p:spPr>
          <a:xfrm rot="16200000">
            <a:off x="-966756" y="3933146"/>
            <a:ext cx="3785652" cy="618564"/>
          </a:xfrm>
          <a:prstGeom prst="rect">
            <a:avLst/>
          </a:prstGeom>
          <a:noFill/>
        </p:spPr>
        <p:txBody>
          <a:bodyPr vert="eaVert" wrap="square" rtlCol="0">
            <a:spAutoFit/>
          </a:bodyPr>
          <a:lstStyle/>
          <a:p>
            <a:r>
              <a:rPr lang="en-US" altLang="zh-CN" dirty="0"/>
              <a:t>0.25</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0.50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0.75</a:t>
            </a:r>
            <a:endParaRPr lang="zh-CN" altLang="en-US" dirty="0"/>
          </a:p>
        </p:txBody>
      </p:sp>
      <p:sp>
        <p:nvSpPr>
          <p:cNvPr id="12" name="文本框 11"/>
          <p:cNvSpPr txBox="1"/>
          <p:nvPr/>
        </p:nvSpPr>
        <p:spPr>
          <a:xfrm>
            <a:off x="155121" y="3573187"/>
            <a:ext cx="461665" cy="1015663"/>
          </a:xfrm>
          <a:prstGeom prst="rect">
            <a:avLst/>
          </a:prstGeom>
          <a:noFill/>
        </p:spPr>
        <p:txBody>
          <a:bodyPr vert="eaVert" wrap="none" rtlCol="0">
            <a:spAutoFit/>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反射系数</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Rectangle 5"/>
          <p:cNvSpPr/>
          <p:nvPr/>
        </p:nvSpPr>
        <p:spPr>
          <a:xfrm>
            <a:off x="4353280" y="1031740"/>
            <a:ext cx="110799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高光系数</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Phong</a:t>
            </a:r>
            <a:r>
              <a:rPr lang="zh-CN" altLang="en-US" dirty="0"/>
              <a:t>模型总结</a:t>
            </a:r>
            <a:endParaRPr lang="zh-CN" altLang="en-US" dirty="0"/>
          </a:p>
        </p:txBody>
      </p:sp>
      <p:sp>
        <p:nvSpPr>
          <p:cNvPr id="3" name="内容占位符 2"/>
          <p:cNvSpPr>
            <a:spLocks noGrp="1"/>
          </p:cNvSpPr>
          <p:nvPr>
            <p:ph idx="1"/>
          </p:nvPr>
        </p:nvSpPr>
        <p:spPr/>
        <p:txBody>
          <a:bodyPr>
            <a:normAutofit/>
          </a:bodyPr>
          <a:lstStyle/>
          <a:p>
            <a:r>
              <a:rPr lang="zh-CN" altLang="en-US" sz="2400" dirty="0"/>
              <a:t>对每个光源和每种颜色成分的光，光照模型可以表示为三种光分量的效果叠加</a:t>
            </a:r>
            <a:endParaRPr lang="en-US" altLang="zh-CN" sz="2400" dirty="0"/>
          </a:p>
          <a:p>
            <a:pPr lvl="1"/>
            <a:r>
              <a:rPr lang="zh-CN" altLang="en-US" sz="1800" dirty="0"/>
              <a:t>环境光反射</a:t>
            </a:r>
            <a:r>
              <a:rPr lang="en-US" altLang="zh-CN" sz="1800" dirty="0"/>
              <a:t>+</a:t>
            </a:r>
            <a:r>
              <a:rPr lang="zh-CN" altLang="en-US" sz="1800" dirty="0"/>
              <a:t>漫反射</a:t>
            </a:r>
            <a:r>
              <a:rPr lang="en-US" altLang="zh-CN" sz="1800" dirty="0"/>
              <a:t>+</a:t>
            </a:r>
            <a:r>
              <a:rPr lang="zh-CN" altLang="en-US" sz="1800" dirty="0"/>
              <a:t>镜面反射：</a:t>
            </a:r>
            <a:endParaRPr lang="en-US" altLang="zh-CN" sz="1800" dirty="0"/>
          </a:p>
          <a:p>
            <a:endParaRPr lang="en-US" altLang="zh-CN" sz="2400" dirty="0"/>
          </a:p>
          <a:p>
            <a:endParaRPr lang="en-US" altLang="zh-CN" sz="1800" dirty="0"/>
          </a:p>
          <a:p>
            <a:pPr marL="0" indent="0">
              <a:buNone/>
            </a:pPr>
            <a:endParaRPr lang="en-US" altLang="zh-CN" sz="1800" dirty="0"/>
          </a:p>
          <a:p>
            <a:pPr lvl="1">
              <a:buClr>
                <a:schemeClr val="tx1"/>
              </a:buClr>
            </a:pPr>
            <a:r>
              <a:rPr lang="zh-CN" altLang="en-US" sz="1800" dirty="0"/>
              <a:t>需要针对每一个光源以及图元进行计算</a:t>
            </a:r>
            <a:endParaRPr lang="en-US" altLang="zh-CN" sz="1800" dirty="0"/>
          </a:p>
          <a:p>
            <a:pPr lvl="1">
              <a:buClr>
                <a:schemeClr val="tx1"/>
              </a:buClr>
            </a:pPr>
            <a:r>
              <a:rPr lang="zh-CN" altLang="en-US" sz="1800" dirty="0"/>
              <a:t>用局部模型近似全局光照效果</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zh-CN" altLang="en-US" dirty="0"/>
          </a:p>
          <a:p>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7" name="图片 9"/>
          <p:cNvPicPr>
            <a:picLocks noChangeAspect="1"/>
          </p:cNvPicPr>
          <p:nvPr/>
        </p:nvPicPr>
        <p:blipFill>
          <a:blip r:embed="rId1"/>
          <a:stretch>
            <a:fillRect/>
          </a:stretch>
        </p:blipFill>
        <p:spPr>
          <a:xfrm>
            <a:off x="6010393" y="3107169"/>
            <a:ext cx="2031428" cy="1344899"/>
          </a:xfrm>
          <a:prstGeom prst="rect">
            <a:avLst/>
          </a:prstGeom>
        </p:spPr>
      </p:pic>
      <p:grpSp>
        <p:nvGrpSpPr>
          <p:cNvPr id="9" name="Group 8"/>
          <p:cNvGrpSpPr/>
          <p:nvPr/>
        </p:nvGrpSpPr>
        <p:grpSpPr>
          <a:xfrm>
            <a:off x="921241" y="4528252"/>
            <a:ext cx="7490077" cy="2070371"/>
            <a:chOff x="1466657" y="3773909"/>
            <a:chExt cx="9215630" cy="2547342"/>
          </a:xfrm>
        </p:grpSpPr>
        <p:pic>
          <p:nvPicPr>
            <p:cNvPr id="10" name="Picture 9"/>
            <p:cNvPicPr>
              <a:picLocks noChangeAspect="1"/>
            </p:cNvPicPr>
            <p:nvPr/>
          </p:nvPicPr>
          <p:blipFill>
            <a:blip r:embed="rId2"/>
            <a:stretch>
              <a:fillRect/>
            </a:stretch>
          </p:blipFill>
          <p:spPr>
            <a:xfrm>
              <a:off x="1509712" y="3773909"/>
              <a:ext cx="9172575" cy="2171700"/>
            </a:xfrm>
            <a:prstGeom prst="rect">
              <a:avLst/>
            </a:prstGeom>
          </p:spPr>
        </p:pic>
        <p:sp>
          <p:nvSpPr>
            <p:cNvPr id="11" name="TextBox 10"/>
            <p:cNvSpPr txBox="1"/>
            <p:nvPr/>
          </p:nvSpPr>
          <p:spPr>
            <a:xfrm>
              <a:off x="1466657" y="5942568"/>
              <a:ext cx="9172576" cy="378683"/>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   环境光反射         </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   漫反射           </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  镜面反射           </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b="1" dirty="0" err="1">
                  <a:latin typeface="微软雅黑" panose="020B0503020204020204" pitchFamily="34" charset="-122"/>
                  <a:ea typeface="微软雅黑" panose="020B0503020204020204" pitchFamily="34" charset="-122"/>
                  <a:cs typeface="微软雅黑" panose="020B0503020204020204" pitchFamily="34" charset="-122"/>
                </a:rPr>
                <a:t>Phong</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反射</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endParaRPr>
            </a:p>
          </p:txBody>
        </p:sp>
      </p:grpSp>
      <mc:AlternateContent xmlns:mc="http://schemas.openxmlformats.org/markup-compatibility/2006">
        <mc:Choice xmlns:a14="http://schemas.microsoft.com/office/drawing/2010/main" Requires="a14">
          <p:sp>
            <p:nvSpPr>
              <p:cNvPr id="12" name="矩形 11"/>
              <p:cNvSpPr/>
              <p:nvPr/>
            </p:nvSpPr>
            <p:spPr>
              <a:xfrm>
                <a:off x="1272022" y="2482021"/>
                <a:ext cx="7057060" cy="61734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charset="0"/>
                            </a:rPr>
                          </m:ctrlPr>
                        </m:sSubPr>
                        <m:e>
                          <m:r>
                            <a:rPr lang="en-US" altLang="zh-CN" i="1">
                              <a:latin typeface="Cambria Math" panose="02040503050406030204" charset="0"/>
                            </a:rPr>
                            <m:t>𝐼</m:t>
                          </m:r>
                        </m:e>
                        <m:sub>
                          <m:r>
                            <a:rPr lang="en-US" altLang="zh-CN" i="1">
                              <a:latin typeface="Cambria Math" panose="02040503050406030204" charset="0"/>
                            </a:rPr>
                            <m:t>𝑠</m:t>
                          </m:r>
                        </m:sub>
                      </m:sSub>
                      <m:r>
                        <a:rPr lang="en-US" altLang="zh-CN" i="1">
                          <a:latin typeface="Cambria Math" panose="02040503050406030204" charset="0"/>
                        </a:rPr>
                        <m:t>=</m:t>
                      </m:r>
                      <m:f>
                        <m:fPr>
                          <m:ctrlPr>
                            <a:rPr lang="en-US" altLang="zh-CN" i="1">
                              <a:latin typeface="Cambria Math" panose="02040503050406030204" charset="0"/>
                            </a:rPr>
                          </m:ctrlPr>
                        </m:fPr>
                        <m:num>
                          <m:r>
                            <a:rPr lang="en-US" altLang="zh-CN" b="0" i="1" smtClean="0">
                              <a:latin typeface="Cambria Math" panose="02040503050406030204" charset="0"/>
                            </a:rPr>
                            <m:t>1</m:t>
                          </m:r>
                        </m:num>
                        <m:den>
                          <m:r>
                            <a:rPr lang="en-US" altLang="zh-CN" i="1">
                              <a:latin typeface="Cambria Math" panose="02040503050406030204" charset="0"/>
                            </a:rPr>
                            <m:t>𝑎</m:t>
                          </m:r>
                          <m:r>
                            <a:rPr lang="en-US" altLang="zh-CN" i="1">
                              <a:latin typeface="Cambria Math" panose="02040503050406030204" charset="0"/>
                            </a:rPr>
                            <m:t>+</m:t>
                          </m:r>
                          <m:r>
                            <a:rPr lang="en-US" altLang="zh-CN" i="1">
                              <a:latin typeface="Cambria Math" panose="02040503050406030204" charset="0"/>
                            </a:rPr>
                            <m:t>𝑏𝑑</m:t>
                          </m:r>
                          <m:r>
                            <a:rPr lang="en-US" altLang="zh-CN" i="1">
                              <a:latin typeface="Cambria Math" panose="02040503050406030204" charset="0"/>
                            </a:rPr>
                            <m:t>+</m:t>
                          </m:r>
                          <m:r>
                            <a:rPr lang="en-US" altLang="zh-CN" i="1">
                              <a:latin typeface="Cambria Math" panose="02040503050406030204" charset="0"/>
                            </a:rPr>
                            <m:t>𝑐</m:t>
                          </m:r>
                          <m:sSup>
                            <m:sSupPr>
                              <m:ctrlPr>
                                <a:rPr lang="en-US" altLang="zh-CN" i="1">
                                  <a:latin typeface="Cambria Math" panose="02040503050406030204" charset="0"/>
                                </a:rPr>
                              </m:ctrlPr>
                            </m:sSupPr>
                            <m:e>
                              <m:r>
                                <a:rPr lang="en-US" altLang="zh-CN" i="1">
                                  <a:latin typeface="Cambria Math" panose="02040503050406030204" charset="0"/>
                                </a:rPr>
                                <m:t>𝑑</m:t>
                              </m:r>
                            </m:e>
                            <m:sup>
                              <m:r>
                                <a:rPr lang="en-US" altLang="zh-CN" i="1">
                                  <a:latin typeface="Cambria Math" panose="02040503050406030204" charset="0"/>
                                </a:rPr>
                                <m:t>2</m:t>
                              </m:r>
                            </m:sup>
                          </m:sSup>
                        </m:den>
                      </m:f>
                      <m:d>
                        <m:dPr>
                          <m:ctrlPr>
                            <a:rPr lang="en-US" altLang="zh-CN" b="1" i="1" smtClean="0">
                              <a:latin typeface="Cambria Math" panose="02040503050406030204" charset="0"/>
                            </a:rPr>
                          </m:ctrlPr>
                        </m:dPr>
                        <m:e>
                          <m:sSub>
                            <m:sSubPr>
                              <m:ctrlPr>
                                <a:rPr lang="en-US" altLang="zh-CN" i="1">
                                  <a:latin typeface="Cambria Math" panose="02040503050406030204" charset="0"/>
                                </a:rPr>
                              </m:ctrlPr>
                            </m:sSubPr>
                            <m:e>
                              <m:r>
                                <a:rPr lang="en-US" altLang="zh-CN" i="1">
                                  <a:latin typeface="Cambria Math" panose="02040503050406030204" charset="0"/>
                                </a:rPr>
                                <m:t>𝑘</m:t>
                              </m:r>
                            </m:e>
                            <m:sub>
                              <m:r>
                                <a:rPr lang="en-US" altLang="zh-CN" i="1">
                                  <a:latin typeface="Cambria Math" panose="02040503050406030204" charset="0"/>
                                </a:rPr>
                                <m:t>𝑑</m:t>
                              </m:r>
                            </m:sub>
                          </m:sSub>
                          <m:sSub>
                            <m:sSubPr>
                              <m:ctrlPr>
                                <a:rPr lang="en-US" altLang="zh-CN" i="1">
                                  <a:latin typeface="Cambria Math" panose="02040503050406030204" charset="0"/>
                                </a:rPr>
                              </m:ctrlPr>
                            </m:sSubPr>
                            <m:e>
                              <m:r>
                                <a:rPr lang="en-US" altLang="zh-CN" i="1">
                                  <a:latin typeface="Cambria Math" panose="02040503050406030204" charset="0"/>
                                </a:rPr>
                                <m:t>𝐿</m:t>
                              </m:r>
                            </m:e>
                            <m:sub>
                              <m:r>
                                <a:rPr lang="en-US" altLang="zh-CN" i="1">
                                  <a:latin typeface="Cambria Math" panose="02040503050406030204" charset="0"/>
                                </a:rPr>
                                <m:t>𝑑</m:t>
                              </m:r>
                            </m:sub>
                          </m:sSub>
                          <m:func>
                            <m:funcPr>
                              <m:ctrlPr>
                                <a:rPr lang="en-US" altLang="zh-CN" i="1">
                                  <a:latin typeface="Cambria Math" panose="02040503050406030204" charset="0"/>
                                </a:rPr>
                              </m:ctrlPr>
                            </m:funcPr>
                            <m:fName>
                              <m:r>
                                <m:rPr>
                                  <m:sty m:val="p"/>
                                </m:rPr>
                                <a:rPr lang="en-US" altLang="zh-CN">
                                  <a:latin typeface="Cambria Math" panose="02040503050406030204" charset="0"/>
                                </a:rPr>
                                <m:t>max</m:t>
                              </m:r>
                            </m:fName>
                            <m:e>
                              <m:d>
                                <m:dPr>
                                  <m:ctrlPr>
                                    <a:rPr lang="en-US" altLang="zh-CN" i="1">
                                      <a:latin typeface="Cambria Math" panose="02040503050406030204" charset="0"/>
                                    </a:rPr>
                                  </m:ctrlPr>
                                </m:dPr>
                                <m:e>
                                  <m:r>
                                    <a:rPr lang="en-US" altLang="zh-CN" b="1" i="1">
                                      <a:latin typeface="Cambria Math" panose="02040503050406030204" charset="0"/>
                                    </a:rPr>
                                    <m:t>𝒍</m:t>
                                  </m:r>
                                  <m:r>
                                    <a:rPr lang="en-US" altLang="zh-CN" i="1">
                                      <a:latin typeface="Cambria Math" panose="02040503050406030204" charset="0"/>
                                      <a:ea typeface="Cambria Math" panose="02040503050406030204" charset="0"/>
                                    </a:rPr>
                                    <m:t>∙</m:t>
                                  </m:r>
                                  <m:r>
                                    <a:rPr lang="en-US" altLang="zh-CN" b="1" i="1">
                                      <a:latin typeface="Cambria Math" panose="02040503050406030204" charset="0"/>
                                      <a:ea typeface="Cambria Math" panose="02040503050406030204" charset="0"/>
                                    </a:rPr>
                                    <m:t>𝒏</m:t>
                                  </m:r>
                                  <m:r>
                                    <a:rPr lang="en-US" altLang="zh-CN" b="1" i="1">
                                      <a:latin typeface="Cambria Math" panose="02040503050406030204" charset="0"/>
                                      <a:ea typeface="Cambria Math" panose="02040503050406030204" charset="0"/>
                                    </a:rPr>
                                    <m:t>, </m:t>
                                  </m:r>
                                  <m:r>
                                    <a:rPr lang="en-US" altLang="zh-CN" i="1">
                                      <a:latin typeface="Cambria Math" panose="02040503050406030204" charset="0"/>
                                      <a:ea typeface="Cambria Math" panose="02040503050406030204" charset="0"/>
                                    </a:rPr>
                                    <m:t>0</m:t>
                                  </m:r>
                                </m:e>
                              </m:d>
                            </m:e>
                          </m:func>
                          <m:r>
                            <a:rPr lang="en-US" altLang="zh-CN" b="1" i="1" smtClean="0">
                              <a:latin typeface="Cambria Math" panose="02040503050406030204" charset="0"/>
                            </a:rPr>
                            <m:t>+</m:t>
                          </m:r>
                          <m:sSup>
                            <m:sSupPr>
                              <m:ctrlPr>
                                <a:rPr lang="en-US" altLang="zh-CN" b="1" i="1" smtClean="0">
                                  <a:latin typeface="Cambria Math" panose="02040503050406030204" charset="0"/>
                                  <a:ea typeface="Cambria Math" panose="02040503050406030204" charset="0"/>
                                </a:rPr>
                              </m:ctrlPr>
                            </m:sSupPr>
                            <m:e>
                              <m:sSub>
                                <m:sSubPr>
                                  <m:ctrlPr>
                                    <a:rPr lang="en-US" altLang="zh-CN" i="1">
                                      <a:latin typeface="Cambria Math" panose="02040503050406030204" charset="0"/>
                                    </a:rPr>
                                  </m:ctrlPr>
                                </m:sSubPr>
                                <m:e>
                                  <m:r>
                                    <a:rPr lang="en-US" altLang="zh-CN" i="1">
                                      <a:latin typeface="Cambria Math" panose="02040503050406030204" charset="0"/>
                                    </a:rPr>
                                    <m:t>𝑘</m:t>
                                  </m:r>
                                </m:e>
                                <m:sub>
                                  <m:r>
                                    <a:rPr lang="en-US" altLang="zh-CN" i="1">
                                      <a:latin typeface="Cambria Math" panose="02040503050406030204" charset="0"/>
                                    </a:rPr>
                                    <m:t>𝑠</m:t>
                                  </m:r>
                                </m:sub>
                              </m:sSub>
                              <m:sSub>
                                <m:sSubPr>
                                  <m:ctrlPr>
                                    <a:rPr lang="en-US" altLang="zh-CN" i="1">
                                      <a:latin typeface="Cambria Math" panose="02040503050406030204" charset="0"/>
                                    </a:rPr>
                                  </m:ctrlPr>
                                </m:sSubPr>
                                <m:e>
                                  <m:r>
                                    <a:rPr lang="en-US" altLang="zh-CN" i="1">
                                      <a:latin typeface="Cambria Math" panose="02040503050406030204" charset="0"/>
                                    </a:rPr>
                                    <m:t>𝐿</m:t>
                                  </m:r>
                                </m:e>
                                <m:sub>
                                  <m:r>
                                    <a:rPr lang="en-US" altLang="zh-CN" i="1">
                                      <a:latin typeface="Cambria Math" panose="02040503050406030204" charset="0"/>
                                    </a:rPr>
                                    <m:t>𝑠</m:t>
                                  </m:r>
                                </m:sub>
                              </m:sSub>
                              <m:d>
                                <m:dPr>
                                  <m:ctrlPr>
                                    <a:rPr lang="en-US" altLang="zh-CN" b="1" i="1">
                                      <a:latin typeface="Cambria Math" panose="02040503050406030204" charset="0"/>
                                    </a:rPr>
                                  </m:ctrlPr>
                                </m:dPr>
                                <m:e>
                                  <m:r>
                                    <m:rPr>
                                      <m:sty m:val="p"/>
                                    </m:rPr>
                                    <a:rPr lang="en-US" altLang="zh-CN">
                                      <a:latin typeface="Cambria Math" panose="02040503050406030204" charset="0"/>
                                    </a:rPr>
                                    <m:t>max</m:t>
                                  </m:r>
                                  <m:r>
                                    <a:rPr lang="en-US" altLang="zh-CN" i="1">
                                      <a:latin typeface="Cambria Math" panose="02040503050406030204" charset="0"/>
                                    </a:rPr>
                                    <m:t>⁡(</m:t>
                                  </m:r>
                                  <m:r>
                                    <a:rPr lang="en-US" altLang="zh-CN" b="1" i="1">
                                      <a:latin typeface="Cambria Math" panose="02040503050406030204" charset="0"/>
                                    </a:rPr>
                                    <m:t>𝒓</m:t>
                                  </m:r>
                                  <m:r>
                                    <a:rPr lang="en-US" altLang="zh-CN" i="1">
                                      <a:latin typeface="Cambria Math" panose="02040503050406030204" charset="0"/>
                                      <a:ea typeface="Cambria Math" panose="02040503050406030204" charset="0"/>
                                    </a:rPr>
                                    <m:t>∙</m:t>
                                  </m:r>
                                  <m:r>
                                    <a:rPr lang="en-US" altLang="zh-CN" b="1" i="1">
                                      <a:latin typeface="Cambria Math" panose="02040503050406030204" charset="0"/>
                                      <a:ea typeface="Cambria Math" panose="02040503050406030204" charset="0"/>
                                    </a:rPr>
                                    <m:t>𝒗</m:t>
                                  </m:r>
                                  <m:r>
                                    <a:rPr lang="en-US" altLang="zh-CN" b="1" i="1">
                                      <a:latin typeface="Cambria Math" panose="02040503050406030204" charset="0"/>
                                      <a:ea typeface="Cambria Math" panose="02040503050406030204" charset="0"/>
                                    </a:rPr>
                                    <m:t>,</m:t>
                                  </m:r>
                                  <m:r>
                                    <a:rPr lang="en-US" altLang="zh-CN" i="1">
                                      <a:latin typeface="Cambria Math" panose="02040503050406030204" charset="0"/>
                                      <a:ea typeface="Cambria Math" panose="02040503050406030204" charset="0"/>
                                    </a:rPr>
                                    <m:t>0</m:t>
                                  </m:r>
                                </m:e>
                              </m:d>
                              <m:r>
                                <a:rPr lang="en-US" altLang="zh-CN" b="1" i="1">
                                  <a:latin typeface="Cambria Math" panose="02040503050406030204" charset="0"/>
                                  <a:ea typeface="Cambria Math" panose="02040503050406030204" charset="0"/>
                                </a:rPr>
                                <m:t>)</m:t>
                              </m:r>
                            </m:e>
                            <m:sup>
                              <m:r>
                                <a:rPr lang="en-US" altLang="zh-CN" b="1" i="1">
                                  <a:latin typeface="Cambria Math" panose="02040503050406030204" charset="0"/>
                                  <a:ea typeface="Cambria Math" panose="02040503050406030204" charset="0"/>
                                </a:rPr>
                                <m:t>𝜶</m:t>
                              </m:r>
                            </m:sup>
                          </m:sSup>
                        </m:e>
                      </m:d>
                      <m:r>
                        <a:rPr lang="en-US" altLang="zh-CN" b="1" i="1" smtClean="0">
                          <a:latin typeface="Cambria Math" panose="02040503050406030204" charset="0"/>
                          <a:ea typeface="Cambria Math" panose="02040503050406030204" charset="0"/>
                        </a:rPr>
                        <m:t>+</m:t>
                      </m:r>
                      <m:sSub>
                        <m:sSubPr>
                          <m:ctrlPr>
                            <a:rPr lang="en-US" altLang="zh-CN" i="1">
                              <a:latin typeface="Cambria Math" panose="02040503050406030204" charset="0"/>
                            </a:rPr>
                          </m:ctrlPr>
                        </m:sSubPr>
                        <m:e>
                          <m:r>
                            <a:rPr lang="en-US" altLang="zh-CN" i="1">
                              <a:latin typeface="Cambria Math" panose="02040503050406030204" charset="0"/>
                            </a:rPr>
                            <m:t>𝑘</m:t>
                          </m:r>
                        </m:e>
                        <m:sub>
                          <m:r>
                            <a:rPr lang="en-US" altLang="zh-CN" i="1">
                              <a:latin typeface="Cambria Math" panose="02040503050406030204" charset="0"/>
                            </a:rPr>
                            <m:t>𝑎</m:t>
                          </m:r>
                        </m:sub>
                      </m:sSub>
                      <m:sSub>
                        <m:sSubPr>
                          <m:ctrlPr>
                            <a:rPr lang="en-US" altLang="zh-CN" i="1">
                              <a:latin typeface="Cambria Math" panose="02040503050406030204" charset="0"/>
                            </a:rPr>
                          </m:ctrlPr>
                        </m:sSubPr>
                        <m:e>
                          <m:r>
                            <a:rPr lang="en-US" altLang="zh-CN" i="1">
                              <a:latin typeface="Cambria Math" panose="02040503050406030204" charset="0"/>
                            </a:rPr>
                            <m:t>𝐿</m:t>
                          </m:r>
                        </m:e>
                        <m:sub>
                          <m:r>
                            <a:rPr lang="en-US" altLang="zh-CN" i="1">
                              <a:latin typeface="Cambria Math" panose="02040503050406030204" charset="0"/>
                            </a:rPr>
                            <m:t>𝑎</m:t>
                          </m:r>
                        </m:sub>
                      </m:sSub>
                    </m:oMath>
                  </m:oMathPara>
                </a14:m>
                <a:endParaRPr lang="zh-CN" altLang="en-US" dirty="0"/>
              </a:p>
            </p:txBody>
          </p:sp>
        </mc:Choice>
        <mc:Fallback>
          <p:sp>
            <p:nvSpPr>
              <p:cNvPr id="12" name="矩形 11"/>
              <p:cNvSpPr>
                <a:spLocks noRot="1" noChangeAspect="1" noMove="1" noResize="1" noEditPoints="1" noAdjustHandles="1" noChangeArrowheads="1" noChangeShapeType="1" noTextEdit="1"/>
              </p:cNvSpPr>
              <p:nvPr/>
            </p:nvSpPr>
            <p:spPr>
              <a:xfrm>
                <a:off x="1272022" y="2482021"/>
                <a:ext cx="7057060" cy="617348"/>
              </a:xfrm>
              <a:prstGeom prst="rect">
                <a:avLst/>
              </a:prstGeom>
              <a:blipFill rotWithShape="1">
                <a:blip r:embed="rId3"/>
                <a:stretch>
                  <a:fillRect l="-2" t="-71" r="6" b="9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a:t>
            </a:r>
            <a:r>
              <a:rPr lang="en-US" altLang="zh-CN" dirty="0"/>
              <a:t>3.3</a:t>
            </a:r>
            <a:endParaRPr lang="en-US" dirty="0"/>
          </a:p>
        </p:txBody>
      </p:sp>
      <p:sp>
        <p:nvSpPr>
          <p:cNvPr id="3" name="Content Placeholder 2"/>
          <p:cNvSpPr>
            <a:spLocks noGrp="1"/>
          </p:cNvSpPr>
          <p:nvPr>
            <p:ph idx="1"/>
          </p:nvPr>
        </p:nvSpPr>
        <p:spPr/>
        <p:txBody>
          <a:bodyPr/>
          <a:lstStyle/>
          <a:p>
            <a:r>
              <a:rPr lang="en-US" b="1" dirty="0" err="1"/>
              <a:t>Phong</a:t>
            </a:r>
            <a:r>
              <a:rPr lang="zh-CN" altLang="en-US" b="1" dirty="0"/>
              <a:t>反射模型（</a:t>
            </a:r>
            <a:r>
              <a:rPr lang="en-US" b="1" dirty="0"/>
              <a:t>1</a:t>
            </a:r>
            <a:r>
              <a:rPr lang="zh-CN" altLang="en-US" b="1" dirty="0"/>
              <a:t>）</a:t>
            </a:r>
            <a:endParaRPr lang="en-US" altLang="zh-CN" b="1" dirty="0"/>
          </a:p>
          <a:p>
            <a:pPr lvl="1"/>
            <a:r>
              <a:rPr lang="zh-CN" altLang="en-US" dirty="0"/>
              <a:t>了解</a:t>
            </a:r>
            <a:r>
              <a:rPr lang="en-US" altLang="zh-CN" dirty="0"/>
              <a:t>OpenGL</a:t>
            </a:r>
            <a:r>
              <a:rPr lang="zh-CN" altLang="en-US" dirty="0"/>
              <a:t>中基本的光照模型</a:t>
            </a:r>
            <a:endParaRPr lang="zh-CN" altLang="en-US" dirty="0"/>
          </a:p>
          <a:p>
            <a:pPr lvl="1"/>
            <a:r>
              <a:rPr lang="zh-CN" altLang="en-US" dirty="0"/>
              <a:t>掌握</a:t>
            </a:r>
            <a:r>
              <a:rPr lang="en-US" altLang="zh-CN" dirty="0"/>
              <a:t>OpenGL</a:t>
            </a:r>
            <a:r>
              <a:rPr lang="zh-CN" altLang="en-US" dirty="0"/>
              <a:t>中实现基于顶点的光照计算</a:t>
            </a:r>
            <a:endParaRPr lang="zh-CN" altLang="en-US" dirty="0"/>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pic>
        <p:nvPicPr>
          <p:cNvPr id="6" name="图片 5"/>
          <p:cNvPicPr>
            <a:picLocks noChangeAspect="1"/>
          </p:cNvPicPr>
          <p:nvPr/>
        </p:nvPicPr>
        <p:blipFill>
          <a:blip r:embed="rId1"/>
          <a:stretch>
            <a:fillRect/>
          </a:stretch>
        </p:blipFill>
        <p:spPr>
          <a:xfrm>
            <a:off x="3710963" y="2924382"/>
            <a:ext cx="2328074" cy="2467201"/>
          </a:xfrm>
          <a:prstGeom prst="rect">
            <a:avLst/>
          </a:prstGeom>
        </p:spPr>
      </p:pic>
      <p:pic>
        <p:nvPicPr>
          <p:cNvPr id="7" name="图片 6"/>
          <p:cNvPicPr>
            <a:picLocks noChangeAspect="1"/>
          </p:cNvPicPr>
          <p:nvPr/>
        </p:nvPicPr>
        <p:blipFill>
          <a:blip r:embed="rId2"/>
          <a:stretch>
            <a:fillRect/>
          </a:stretch>
        </p:blipFill>
        <p:spPr>
          <a:xfrm>
            <a:off x="6187276" y="2924382"/>
            <a:ext cx="2328074" cy="2467202"/>
          </a:xfrm>
          <a:prstGeom prst="rect">
            <a:avLst/>
          </a:prstGeom>
        </p:spPr>
      </p:pic>
      <p:pic>
        <p:nvPicPr>
          <p:cNvPr id="8" name="图片 7"/>
          <p:cNvPicPr>
            <a:picLocks noChangeAspect="1"/>
          </p:cNvPicPr>
          <p:nvPr/>
        </p:nvPicPr>
        <p:blipFill>
          <a:blip r:embed="rId3"/>
          <a:stretch>
            <a:fillRect/>
          </a:stretch>
        </p:blipFill>
        <p:spPr>
          <a:xfrm>
            <a:off x="1234650" y="2924382"/>
            <a:ext cx="2328074" cy="246720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实验三</a:t>
            </a:r>
            <a:endParaRPr lang="en-US" dirty="0"/>
          </a:p>
        </p:txBody>
      </p:sp>
      <p:sp>
        <p:nvSpPr>
          <p:cNvPr id="3" name="Content Placeholder 2"/>
          <p:cNvSpPr>
            <a:spLocks noGrp="1"/>
          </p:cNvSpPr>
          <p:nvPr>
            <p:ph idx="1"/>
          </p:nvPr>
        </p:nvSpPr>
        <p:spPr/>
        <p:txBody>
          <a:bodyPr/>
          <a:lstStyle/>
          <a:p>
            <a:r>
              <a:rPr lang="zh-CN" altLang="en-US" dirty="0"/>
              <a:t>光照与阴影</a:t>
            </a:r>
            <a:endParaRPr lang="en-US" altLang="zh-CN" dirty="0"/>
          </a:p>
          <a:p>
            <a:pPr lvl="1"/>
            <a:r>
              <a:rPr lang="zh-CN" altLang="en-US" dirty="0"/>
              <a:t>绘制场景并添加光照和阴影效果</a:t>
            </a:r>
            <a:endParaRPr lang="en-US" altLang="zh-CN" dirty="0"/>
          </a:p>
          <a:p>
            <a:pPr lvl="1"/>
            <a:r>
              <a:rPr lang="zh-CN" altLang="en-US" dirty="0"/>
              <a:t>鼠标交互控制光源并更新阴影</a:t>
            </a:r>
            <a:endParaRPr lang="en-US" dirty="0"/>
          </a:p>
          <a:p>
            <a:pPr lvl="1"/>
            <a:r>
              <a:rPr lang="zh-CN" altLang="en-US" dirty="0"/>
              <a:t>撰写详细实验报告</a:t>
            </a:r>
            <a:endParaRPr lang="en-US" altLang="zh-CN" dirty="0"/>
          </a:p>
          <a:p>
            <a:pPr lvl="1"/>
            <a:r>
              <a:rPr lang="zh-CN" altLang="en-US" dirty="0"/>
              <a:t>截止时间：</a:t>
            </a:r>
            <a:r>
              <a:rPr lang="en-US" b="1"/>
              <a:t> </a:t>
            </a:r>
            <a:r>
              <a:rPr lang="en-US" b="1">
                <a:solidFill>
                  <a:srgbClr val="FF0000"/>
                </a:solidFill>
                <a:sym typeface="+mn-ea"/>
              </a:rPr>
              <a:t>20</a:t>
            </a:r>
            <a:r>
              <a:rPr lang="en-US" altLang="zh-CN" b="1">
                <a:solidFill>
                  <a:srgbClr val="FF0000"/>
                </a:solidFill>
                <a:sym typeface="+mn-ea"/>
              </a:rPr>
              <a:t>23</a:t>
            </a:r>
            <a:r>
              <a:rPr lang="zh-CN" altLang="en-US" b="1">
                <a:solidFill>
                  <a:srgbClr val="FF0000"/>
                </a:solidFill>
                <a:sym typeface="+mn-ea"/>
              </a:rPr>
              <a:t>年</a:t>
            </a:r>
            <a:r>
              <a:rPr lang="en-US" altLang="zh-CN" b="1">
                <a:solidFill>
                  <a:srgbClr val="FF0000"/>
                </a:solidFill>
                <a:sym typeface="+mn-ea"/>
              </a:rPr>
              <a:t>11</a:t>
            </a:r>
            <a:r>
              <a:rPr lang="zh-CN" altLang="en-US" b="1" smtClean="0">
                <a:solidFill>
                  <a:srgbClr val="FF0000"/>
                </a:solidFill>
                <a:sym typeface="+mn-ea"/>
              </a:rPr>
              <a:t>月</a:t>
            </a:r>
            <a:r>
              <a:rPr lang="en-US" altLang="zh-CN" b="1" smtClean="0">
                <a:solidFill>
                  <a:srgbClr val="FF0000"/>
                </a:solidFill>
                <a:sym typeface="+mn-ea"/>
              </a:rPr>
              <a:t>19</a:t>
            </a:r>
            <a:r>
              <a:rPr lang="zh-CN" altLang="en-US" b="1" smtClean="0">
                <a:solidFill>
                  <a:srgbClr val="FF0000"/>
                </a:solidFill>
                <a:sym typeface="+mn-ea"/>
              </a:rPr>
              <a:t>日</a:t>
            </a:r>
            <a:r>
              <a:rPr lang="en-US" b="1" smtClean="0">
                <a:solidFill>
                  <a:srgbClr val="FF0000"/>
                </a:solidFill>
                <a:sym typeface="+mn-ea"/>
              </a:rPr>
              <a:t> </a:t>
            </a:r>
            <a:r>
              <a:rPr lang="en-US" b="1" dirty="0">
                <a:solidFill>
                  <a:srgbClr val="FF0000"/>
                </a:solidFill>
                <a:sym typeface="+mn-ea"/>
              </a:rPr>
              <a:t>23:59</a:t>
            </a:r>
            <a:r>
              <a:rPr lang="zh-CN" altLang="en-US" b="1" dirty="0">
                <a:solidFill>
                  <a:srgbClr val="FF0000"/>
                </a:solidFill>
                <a:sym typeface="+mn-ea"/>
              </a:rPr>
              <a:t>，逾期提交：</a:t>
            </a:r>
            <a:r>
              <a:rPr lang="en-US" altLang="zh-CN" b="1" dirty="0">
                <a:solidFill>
                  <a:srgbClr val="FF0000"/>
                </a:solidFill>
                <a:sym typeface="+mn-ea"/>
              </a:rPr>
              <a:t>0</a:t>
            </a:r>
            <a:r>
              <a:rPr lang="zh-CN" altLang="en-US" b="1" dirty="0">
                <a:solidFill>
                  <a:srgbClr val="FF0000"/>
                </a:solidFill>
                <a:sym typeface="+mn-ea"/>
              </a:rPr>
              <a:t>分</a:t>
            </a:r>
            <a:endParaRPr lang="en-US" b="1" dirty="0">
              <a:solidFill>
                <a:srgbClr val="FF0000"/>
              </a:solidFill>
            </a:endParaRP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pic>
        <p:nvPicPr>
          <p:cNvPr id="5" name="Picture 4"/>
          <p:cNvPicPr/>
          <p:nvPr/>
        </p:nvPicPr>
        <p:blipFill>
          <a:blip r:embed="rId1">
            <a:extLst>
              <a:ext uri="{28A0092B-C50C-407E-A947-70E740481C1C}">
                <a14:useLocalDpi xmlns:a14="http://schemas.microsoft.com/office/drawing/2010/main" val="0"/>
              </a:ext>
            </a:extLst>
          </a:blip>
          <a:srcRect/>
          <a:stretch>
            <a:fillRect/>
          </a:stretch>
        </p:blipFill>
        <p:spPr bwMode="auto">
          <a:xfrm>
            <a:off x="2866064" y="3375078"/>
            <a:ext cx="3112114" cy="31711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1" name="矩形 1"/>
          <p:cNvSpPr/>
          <p:nvPr/>
        </p:nvSpPr>
        <p:spPr>
          <a:xfrm>
            <a:off x="0" y="0"/>
            <a:ext cx="9144000" cy="1262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7"/>
          <p:cNvSpPr/>
          <p:nvPr/>
        </p:nvSpPr>
        <p:spPr>
          <a:xfrm>
            <a:off x="2951204" y="149764"/>
            <a:ext cx="3241592" cy="1569660"/>
          </a:xfrm>
          <a:prstGeom prst="rect">
            <a:avLst/>
          </a:prstGeom>
        </p:spPr>
        <p:txBody>
          <a:bodyPr wrap="none">
            <a:spAutoFit/>
          </a:bodyPr>
          <a:lstStyle/>
          <a:p>
            <a:pPr algn="ctr"/>
            <a:r>
              <a:rPr lang="en-US" altLang="zh-CN" sz="9600" b="1" dirty="0">
                <a:solidFill>
                  <a:srgbClr val="94003F"/>
                </a:solidFill>
                <a:latin typeface="微软雅黑" panose="020B0503020204020204" pitchFamily="34" charset="-122"/>
                <a:ea typeface="微软雅黑" panose="020B0503020204020204" pitchFamily="34" charset="-122"/>
              </a:rPr>
              <a:t>Q&amp;A</a:t>
            </a:r>
            <a:endParaRPr lang="zh-CN" altLang="en-US" sz="9600" b="1" dirty="0">
              <a:solidFill>
                <a:srgbClr val="94003F"/>
              </a:solidFill>
              <a:latin typeface="微软雅黑" panose="020B0503020204020204" pitchFamily="34" charset="-122"/>
              <a:ea typeface="微软雅黑" panose="020B0503020204020204" pitchFamily="34" charset="-122"/>
            </a:endParaRPr>
          </a:p>
        </p:txBody>
      </p:sp>
      <p:pic>
        <p:nvPicPr>
          <p:cNvPr id="14" name="图片 11"/>
          <p:cNvPicPr>
            <a:picLocks noChangeAspect="1"/>
          </p:cNvPicPr>
          <p:nvPr/>
        </p:nvPicPr>
        <p:blipFill>
          <a:blip r:embed="rId2"/>
          <a:stretch>
            <a:fillRect/>
          </a:stretch>
        </p:blipFill>
        <p:spPr>
          <a:xfrm>
            <a:off x="1787450" y="1991082"/>
            <a:ext cx="1112742" cy="1112742"/>
          </a:xfrm>
          <a:prstGeom prst="rect">
            <a:avLst/>
          </a:prstGeom>
        </p:spPr>
      </p:pic>
      <p:sp>
        <p:nvSpPr>
          <p:cNvPr id="15" name="圆角矩形 13"/>
          <p:cNvSpPr/>
          <p:nvPr/>
        </p:nvSpPr>
        <p:spPr>
          <a:xfrm>
            <a:off x="5780902" y="3127217"/>
            <a:ext cx="2109764"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vcc.szu.edu.cn</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圆角矩形 14"/>
          <p:cNvSpPr/>
          <p:nvPr/>
        </p:nvSpPr>
        <p:spPr>
          <a:xfrm>
            <a:off x="1182455" y="3127217"/>
            <a:ext cx="2387218"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www.szu.edu.cn</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6"/>
          <p:cNvSpPr/>
          <p:nvPr/>
        </p:nvSpPr>
        <p:spPr>
          <a:xfrm>
            <a:off x="3633282" y="3621719"/>
            <a:ext cx="1877437" cy="769441"/>
          </a:xfrm>
          <a:prstGeom prst="rect">
            <a:avLst/>
          </a:prstGeom>
        </p:spPr>
        <p:txBody>
          <a:bodyPr wrap="none">
            <a:spAutoFit/>
          </a:bodyPr>
          <a:lstStyle/>
          <a:p>
            <a:pPr algn="ctr"/>
            <a:r>
              <a:rPr lang="zh-CN" altLang="en-US" sz="4400" dirty="0">
                <a:latin typeface="叶根友刀锋黑草" panose="02010601030101010101" pitchFamily="2" charset="-122"/>
                <a:ea typeface="叶根友刀锋黑草" panose="02010601030101010101" pitchFamily="2" charset="-122"/>
              </a:rPr>
              <a:t>胡瑞珍</a:t>
            </a:r>
            <a:endParaRPr lang="zh-CN" altLang="en-US" sz="4400" dirty="0">
              <a:latin typeface="叶根友刀锋黑草" panose="02010601030101010101" pitchFamily="2" charset="-122"/>
              <a:ea typeface="叶根友刀锋黑草" panose="02010601030101010101" pitchFamily="2" charset="-122"/>
            </a:endParaRPr>
          </a:p>
        </p:txBody>
      </p:sp>
      <p:sp>
        <p:nvSpPr>
          <p:cNvPr id="18" name="圆角矩形 12"/>
          <p:cNvSpPr/>
          <p:nvPr/>
        </p:nvSpPr>
        <p:spPr>
          <a:xfrm>
            <a:off x="2350083" y="4391160"/>
            <a:ext cx="4443833"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lumMod val="65000"/>
                    <a:lumOff val="35000"/>
                  </a:schemeClr>
                </a:solidFill>
                <a:hlinkClick r:id="rId3"/>
              </a:rPr>
              <a:t>http://</a:t>
            </a:r>
            <a:r>
              <a:rPr lang="en-US" altLang="zh-CN" sz="2000" b="1" dirty="0" err="1">
                <a:solidFill>
                  <a:schemeClr val="tx1">
                    <a:lumMod val="65000"/>
                    <a:lumOff val="35000"/>
                  </a:schemeClr>
                </a:solidFill>
                <a:hlinkClick r:id="rId3"/>
              </a:rPr>
              <a:t>csse.szu.edu.cn</a:t>
            </a:r>
            <a:r>
              <a:rPr lang="en-US" altLang="zh-CN" sz="2000" b="1" dirty="0">
                <a:solidFill>
                  <a:schemeClr val="tx1">
                    <a:lumMod val="65000"/>
                    <a:lumOff val="35000"/>
                  </a:schemeClr>
                </a:solidFill>
                <a:hlinkClick r:id="rId3"/>
              </a:rPr>
              <a:t>/staff/</a:t>
            </a:r>
            <a:r>
              <a:rPr lang="en-US" altLang="zh-CN" sz="2000" b="1" dirty="0" err="1">
                <a:solidFill>
                  <a:schemeClr val="tx1">
                    <a:lumMod val="65000"/>
                    <a:lumOff val="35000"/>
                  </a:schemeClr>
                </a:solidFill>
                <a:hlinkClick r:id="rId3"/>
              </a:rPr>
              <a:t>ruizhenhu</a:t>
            </a:r>
            <a:r>
              <a:rPr lang="en-US" altLang="zh-CN" sz="2000" b="1" dirty="0">
                <a:solidFill>
                  <a:schemeClr val="tx1">
                    <a:lumMod val="65000"/>
                    <a:lumOff val="35000"/>
                  </a:schemeClr>
                </a:solidFill>
                <a:hlinkClick r:id="rId3"/>
              </a:rPr>
              <a:t>/</a:t>
            </a:r>
            <a:endParaRPr lang="zh-CN" altLang="en-US" sz="2000" b="1" dirty="0">
              <a:solidFill>
                <a:schemeClr val="tx1">
                  <a:lumMod val="65000"/>
                  <a:lumOff val="35000"/>
                </a:schemeClr>
              </a:solidFill>
            </a:endParaRP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9751" y="2004825"/>
            <a:ext cx="1132065" cy="1132065"/>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821" y="1851421"/>
            <a:ext cx="1638300" cy="16383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正交投影矩阵</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endParaRPr lang="en-US" altLang="zh-CN" sz="2400" dirty="0"/>
              </a:p>
              <a:p>
                <a:r>
                  <a:rPr lang="zh-CN" altLang="en-US" sz="2400" dirty="0"/>
                  <a:t>正交矩阵的构造：</a:t>
                </a:r>
                <a:endParaRPr lang="en-US" altLang="zh-CN" sz="2400" dirty="0"/>
              </a:p>
              <a:p>
                <a:endParaRPr lang="en-US" altLang="zh-CN" sz="2400" dirty="0"/>
              </a:p>
              <a:p>
                <a:pPr lvl="1">
                  <a:buClr>
                    <a:schemeClr val="tx1"/>
                  </a:buClr>
                </a:pPr>
                <a:endParaRPr lang="en-US" altLang="zh-CN" sz="1800" dirty="0"/>
              </a:p>
              <a:p>
                <a:pPr lvl="1">
                  <a:buClr>
                    <a:schemeClr val="tx1"/>
                  </a:buClr>
                </a:pPr>
                <a:r>
                  <a:rPr lang="zh-CN" altLang="en-US" sz="1800" dirty="0"/>
                  <a:t>把中心移到原点，对应的变换为：</a:t>
                </a:r>
                <a:endParaRPr lang="en-US" altLang="zh-CN" sz="1800" dirty="0"/>
              </a:p>
              <a:p>
                <a:pPr marL="457200" lvl="1" indent="0">
                  <a:buClr>
                    <a:schemeClr val="tx1"/>
                  </a:buClr>
                  <a:buNone/>
                </a:pPr>
                <a14:m>
                  <m:oMathPara xmlns:m="http://schemas.openxmlformats.org/officeDocument/2006/math">
                    <m:oMathParaPr>
                      <m:jc m:val="left"/>
                    </m:oMathParaPr>
                    <m:oMath xmlns:m="http://schemas.openxmlformats.org/officeDocument/2006/math">
                      <m:r>
                        <a:rPr lang="en-US" altLang="zh-CN" sz="1800" b="1" i="1" dirty="0">
                          <a:latin typeface="Cambria Math" panose="02040503050406030204" charset="0"/>
                        </a:rPr>
                        <m:t>	</m:t>
                      </m:r>
                      <m:r>
                        <a:rPr lang="en-US" altLang="zh-CN" sz="1800" b="1" i="1" dirty="0" smtClean="0">
                          <a:latin typeface="Cambria Math" panose="02040503050406030204" charset="0"/>
                        </a:rPr>
                        <m:t>𝑻</m:t>
                      </m:r>
                      <m:r>
                        <a:rPr lang="en-US" altLang="zh-CN" sz="1800" i="1" dirty="0" smtClean="0">
                          <a:latin typeface="Cambria Math" panose="02040503050406030204" charset="0"/>
                        </a:rPr>
                        <m:t>(−</m:t>
                      </m:r>
                      <m:f>
                        <m:fPr>
                          <m:ctrlPr>
                            <a:rPr lang="en-US" altLang="zh-CN" sz="1800" b="1" i="1" dirty="0" smtClean="0">
                              <a:latin typeface="Cambria Math" panose="02040503050406030204" charset="0"/>
                            </a:rPr>
                          </m:ctrlPr>
                        </m:fPr>
                        <m:num>
                          <m:r>
                            <a:rPr lang="en-US" altLang="zh-CN" sz="1800" i="1" dirty="0" smtClean="0">
                              <a:latin typeface="Cambria Math" panose="02040503050406030204" charset="0"/>
                            </a:rPr>
                            <m:t>𝑙𝑒𝑓𝑡</m:t>
                          </m:r>
                          <m:r>
                            <a:rPr lang="en-US" altLang="zh-CN" sz="1800" i="1" dirty="0" smtClean="0">
                              <a:latin typeface="Cambria Math" panose="02040503050406030204" charset="0"/>
                            </a:rPr>
                            <m:t>+</m:t>
                          </m:r>
                          <m:r>
                            <a:rPr lang="en-US" altLang="zh-CN" sz="1800" i="1" dirty="0" smtClean="0">
                              <a:latin typeface="Cambria Math" panose="02040503050406030204" charset="0"/>
                            </a:rPr>
                            <m:t>𝑟𝑖𝑔ℎ𝑡</m:t>
                          </m:r>
                        </m:num>
                        <m:den>
                          <m:r>
                            <a:rPr lang="en-US" altLang="zh-CN" sz="1800" i="1" dirty="0" smtClean="0">
                              <a:latin typeface="Cambria Math" panose="02040503050406030204" charset="0"/>
                            </a:rPr>
                            <m:t>2</m:t>
                          </m:r>
                        </m:den>
                      </m:f>
                      <m:r>
                        <a:rPr lang="en-US" altLang="zh-CN" sz="1800" i="1" dirty="0" smtClean="0">
                          <a:latin typeface="Cambria Math" panose="02040503050406030204" charset="0"/>
                        </a:rPr>
                        <m:t>, −</m:t>
                      </m:r>
                      <m:f>
                        <m:fPr>
                          <m:ctrlPr>
                            <a:rPr lang="en-US" altLang="zh-CN" sz="1800" i="1" dirty="0" smtClean="0">
                              <a:latin typeface="Cambria Math" panose="02040503050406030204" charset="0"/>
                            </a:rPr>
                          </m:ctrlPr>
                        </m:fPr>
                        <m:num>
                          <m:r>
                            <a:rPr lang="en-US" altLang="zh-CN" sz="1800" i="1" dirty="0" smtClean="0">
                              <a:latin typeface="Cambria Math" panose="02040503050406030204" charset="0"/>
                            </a:rPr>
                            <m:t>𝑏𝑜𝑡𝑡𝑜𝑚</m:t>
                          </m:r>
                          <m:r>
                            <a:rPr lang="en-US" altLang="zh-CN" sz="1800" i="1" dirty="0" smtClean="0">
                              <a:latin typeface="Cambria Math" panose="02040503050406030204" charset="0"/>
                            </a:rPr>
                            <m:t>+</m:t>
                          </m:r>
                          <m:r>
                            <a:rPr lang="en-US" altLang="zh-CN" sz="1800" i="1" dirty="0" smtClean="0">
                              <a:latin typeface="Cambria Math" panose="02040503050406030204" charset="0"/>
                            </a:rPr>
                            <m:t>𝑡𝑜𝑝</m:t>
                          </m:r>
                        </m:num>
                        <m:den>
                          <m:r>
                            <a:rPr lang="en-US" altLang="zh-CN" sz="1800" i="1" dirty="0" smtClean="0">
                              <a:latin typeface="Cambria Math" panose="02040503050406030204" charset="0"/>
                            </a:rPr>
                            <m:t>2</m:t>
                          </m:r>
                        </m:den>
                      </m:f>
                      <m:r>
                        <a:rPr lang="en-US" altLang="zh-CN" sz="1800" i="1" dirty="0" smtClean="0">
                          <a:latin typeface="Cambria Math" panose="02040503050406030204" charset="0"/>
                        </a:rPr>
                        <m:t>,</m:t>
                      </m:r>
                      <m:f>
                        <m:fPr>
                          <m:ctrlPr>
                            <a:rPr lang="en-US" altLang="zh-CN" sz="1800" i="1" dirty="0" smtClean="0">
                              <a:latin typeface="Cambria Math" panose="02040503050406030204" charset="0"/>
                            </a:rPr>
                          </m:ctrlPr>
                        </m:fPr>
                        <m:num>
                          <m:r>
                            <a:rPr lang="en-US" altLang="zh-CN" sz="1800" i="1" dirty="0" smtClean="0">
                              <a:latin typeface="Cambria Math" panose="02040503050406030204" charset="0"/>
                            </a:rPr>
                            <m:t>𝑛𝑒𝑎𝑟</m:t>
                          </m:r>
                          <m:r>
                            <a:rPr lang="en-US" altLang="zh-CN" sz="1800" i="1" dirty="0" smtClean="0">
                              <a:latin typeface="Cambria Math" panose="02040503050406030204" charset="0"/>
                            </a:rPr>
                            <m:t>+</m:t>
                          </m:r>
                          <m:r>
                            <a:rPr lang="en-US" altLang="zh-CN" sz="1800" i="1" dirty="0" smtClean="0">
                              <a:latin typeface="Cambria Math" panose="02040503050406030204" charset="0"/>
                            </a:rPr>
                            <m:t>𝑓𝑎𝑟</m:t>
                          </m:r>
                        </m:num>
                        <m:den>
                          <m:r>
                            <a:rPr lang="en-US" altLang="zh-CN" sz="1800" i="1" dirty="0" smtClean="0">
                              <a:latin typeface="Cambria Math" panose="02040503050406030204" charset="0"/>
                            </a:rPr>
                            <m:t>2</m:t>
                          </m:r>
                        </m:den>
                      </m:f>
                      <m:r>
                        <a:rPr lang="en-US" altLang="zh-CN" sz="1800" i="1" dirty="0" smtClean="0">
                          <a:latin typeface="Cambria Math" panose="02040503050406030204" charset="0"/>
                        </a:rPr>
                        <m:t>)</m:t>
                      </m:r>
                    </m:oMath>
                  </m:oMathPara>
                </a14:m>
                <a:endParaRPr lang="en-US" altLang="zh-CN" sz="1800" dirty="0"/>
              </a:p>
              <a:p>
                <a:pPr lvl="1">
                  <a:buClr>
                    <a:schemeClr val="tx1"/>
                  </a:buClr>
                </a:pPr>
                <a:r>
                  <a:rPr lang="zh-CN" altLang="en-US" sz="1800" dirty="0"/>
                  <a:t>进行放缩从而使视见体的边长为</a:t>
                </a:r>
                <a:r>
                  <a:rPr lang="en-US" altLang="zh-CN" sz="1800" dirty="0"/>
                  <a:t>2</a:t>
                </a:r>
                <a:r>
                  <a:rPr lang="zh-CN" altLang="en-US" sz="1800" dirty="0"/>
                  <a:t>：</a:t>
                </a:r>
                <a:endParaRPr lang="en-US" altLang="zh-CN" sz="1800" dirty="0"/>
              </a:p>
              <a:p>
                <a:pPr marL="457200" lvl="1" indent="0">
                  <a:buClr>
                    <a:schemeClr val="tx1"/>
                  </a:buClr>
                  <a:buNone/>
                </a:pPr>
                <a:r>
                  <a:rPr lang="en-US" altLang="zh-CN" sz="1800" dirty="0"/>
                  <a:t> </a:t>
                </a:r>
                <a14:m>
                  <m:oMath xmlns:m="http://schemas.openxmlformats.org/officeDocument/2006/math">
                    <m:r>
                      <a:rPr lang="en-US" altLang="zh-CN" sz="1800" b="1" i="1" dirty="0">
                        <a:latin typeface="Cambria Math" panose="02040503050406030204" charset="0"/>
                      </a:rPr>
                      <m:t>𝑺</m:t>
                    </m:r>
                    <m:d>
                      <m:dPr>
                        <m:ctrlPr>
                          <a:rPr lang="en-US" altLang="zh-CN" sz="1800" b="1" i="1" dirty="0">
                            <a:latin typeface="Cambria Math" panose="02040503050406030204" charset="0"/>
                          </a:rPr>
                        </m:ctrlPr>
                      </m:dPr>
                      <m:e>
                        <m:f>
                          <m:fPr>
                            <m:ctrlPr>
                              <a:rPr lang="en-US" altLang="zh-CN" sz="1800" b="1" i="1" dirty="0">
                                <a:latin typeface="Cambria Math" panose="02040503050406030204" charset="0"/>
                              </a:rPr>
                            </m:ctrlPr>
                          </m:fPr>
                          <m:num>
                            <m:r>
                              <a:rPr lang="en-US" altLang="zh-CN" sz="1800" b="1" i="1" dirty="0">
                                <a:latin typeface="Cambria Math" panose="02040503050406030204" charset="0"/>
                              </a:rPr>
                              <m:t>2</m:t>
                            </m:r>
                          </m:num>
                          <m:den>
                            <m:r>
                              <a:rPr lang="en-US" altLang="zh-CN" sz="1800" b="1" i="1" dirty="0">
                                <a:latin typeface="Cambria Math" panose="02040503050406030204" charset="0"/>
                              </a:rPr>
                              <m:t>𝑟𝑖𝑔ℎ𝑡</m:t>
                            </m:r>
                            <m:r>
                              <a:rPr lang="en-US" altLang="zh-CN" sz="1800" b="1" i="1" dirty="0">
                                <a:latin typeface="Cambria Math" panose="02040503050406030204" charset="0"/>
                              </a:rPr>
                              <m:t>−</m:t>
                            </m:r>
                            <m:r>
                              <a:rPr lang="en-US" altLang="zh-CN" sz="1800" b="1" i="1" dirty="0">
                                <a:latin typeface="Cambria Math" panose="02040503050406030204" charset="0"/>
                              </a:rPr>
                              <m:t>𝑙𝑒𝑓𝑡</m:t>
                            </m:r>
                          </m:den>
                        </m:f>
                        <m:r>
                          <a:rPr lang="en-US" altLang="zh-CN" sz="1800" b="1" i="1" dirty="0">
                            <a:latin typeface="Cambria Math" panose="02040503050406030204" charset="0"/>
                          </a:rPr>
                          <m:t>,</m:t>
                        </m:r>
                        <m:f>
                          <m:fPr>
                            <m:ctrlPr>
                              <a:rPr lang="en-US" altLang="zh-CN" sz="1800" b="1" i="1" dirty="0">
                                <a:latin typeface="Cambria Math" panose="02040503050406030204" charset="0"/>
                              </a:rPr>
                            </m:ctrlPr>
                          </m:fPr>
                          <m:num>
                            <m:r>
                              <a:rPr lang="en-US" altLang="zh-CN" sz="1800" b="1" i="1" dirty="0">
                                <a:latin typeface="Cambria Math" panose="02040503050406030204" charset="0"/>
                              </a:rPr>
                              <m:t>2</m:t>
                            </m:r>
                          </m:num>
                          <m:den>
                            <m:r>
                              <a:rPr lang="en-US" altLang="zh-CN" sz="1800" b="1" i="1" dirty="0">
                                <a:latin typeface="Cambria Math" panose="02040503050406030204" charset="0"/>
                              </a:rPr>
                              <m:t>𝑡𝑜𝑝</m:t>
                            </m:r>
                            <m:r>
                              <a:rPr lang="en-US" altLang="zh-CN" sz="1800" b="1" i="1" dirty="0">
                                <a:latin typeface="Cambria Math" panose="02040503050406030204" charset="0"/>
                              </a:rPr>
                              <m:t> − </m:t>
                            </m:r>
                            <m:r>
                              <a:rPr lang="en-US" altLang="zh-CN" sz="1800" b="1" i="1" dirty="0">
                                <a:latin typeface="Cambria Math" panose="02040503050406030204" charset="0"/>
                              </a:rPr>
                              <m:t>𝑏𝑜𝑡𝑡𝑜𝑚</m:t>
                            </m:r>
                          </m:den>
                        </m:f>
                        <m:r>
                          <a:rPr lang="en-US" altLang="zh-CN" sz="1800" b="1" i="1" dirty="0">
                            <a:latin typeface="Cambria Math" panose="02040503050406030204" charset="0"/>
                          </a:rPr>
                          <m:t>, </m:t>
                        </m:r>
                        <m:r>
                          <a:rPr lang="en-US" altLang="zh-CN" sz="1800" b="1" i="1" dirty="0" smtClean="0">
                            <a:solidFill>
                              <a:schemeClr val="tx1"/>
                            </a:solidFill>
                            <a:latin typeface="Cambria Math" panose="02040503050406030204" charset="0"/>
                          </a:rPr>
                          <m:t>−</m:t>
                        </m:r>
                        <m:f>
                          <m:fPr>
                            <m:ctrlPr>
                              <a:rPr lang="en-US" altLang="zh-CN" sz="1800" b="1" i="1" dirty="0">
                                <a:latin typeface="Cambria Math" panose="02040503050406030204" charset="0"/>
                              </a:rPr>
                            </m:ctrlPr>
                          </m:fPr>
                          <m:num>
                            <m:r>
                              <a:rPr lang="en-US" altLang="zh-CN" sz="1800" b="1" i="1" dirty="0">
                                <a:latin typeface="Cambria Math" panose="02040503050406030204" charset="0"/>
                              </a:rPr>
                              <m:t>2</m:t>
                            </m:r>
                          </m:num>
                          <m:den>
                            <m:r>
                              <a:rPr lang="en-US" altLang="zh-CN" sz="1800" b="1" i="1" dirty="0">
                                <a:latin typeface="Cambria Math" panose="02040503050406030204" charset="0"/>
                              </a:rPr>
                              <m:t>𝑓𝑎𝑟</m:t>
                            </m:r>
                            <m:r>
                              <a:rPr lang="en-US" altLang="zh-CN" sz="1800" b="1" i="1" dirty="0">
                                <a:latin typeface="Cambria Math" panose="02040503050406030204" charset="0"/>
                              </a:rPr>
                              <m:t>−</m:t>
                            </m:r>
                            <m:r>
                              <a:rPr lang="en-US" altLang="zh-CN" sz="1800" b="1" i="1" dirty="0">
                                <a:latin typeface="Cambria Math" panose="02040503050406030204" charset="0"/>
                              </a:rPr>
                              <m:t>𝑛𝑒𝑎𝑟</m:t>
                            </m:r>
                          </m:den>
                        </m:f>
                      </m:e>
                    </m:d>
                  </m:oMath>
                </a14:m>
                <a:endParaRPr lang="en-US" altLang="zh-CN" sz="1800" b="1" i="1" dirty="0">
                  <a:latin typeface="Cambria Math" panose="02040503050406030204" charset="0"/>
                </a:endParaRPr>
              </a:p>
              <a:p>
                <a:pPr marL="457200" lvl="1" indent="0">
                  <a:buClr>
                    <a:schemeClr val="tx1"/>
                  </a:buClr>
                  <a:buNone/>
                </a:pPr>
                <a:endParaRPr lang="en-US" altLang="zh-CN" sz="1800" dirty="0"/>
              </a:p>
              <a:p>
                <a:pPr lvl="1">
                  <a:buClr>
                    <a:schemeClr val="tx1"/>
                  </a:buClr>
                </a:pPr>
                <a:endParaRPr lang="en-US" altLang="zh-CN"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259" b="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7" name="矩形 6"/>
          <p:cNvSpPr/>
          <p:nvPr/>
        </p:nvSpPr>
        <p:spPr>
          <a:xfrm>
            <a:off x="1002591" y="1197679"/>
            <a:ext cx="4941009" cy="369332"/>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N = Ortho</a:t>
            </a:r>
            <a:r>
              <a:rPr lang="en-US" altLang="zh-CN" dirty="0">
                <a:latin typeface="ZztexMono-Regular"/>
              </a:rPr>
              <a:t>(left, right, bottom, top, near, far);</a:t>
            </a:r>
            <a:endParaRPr lang="zh-CN" altLang="en-US" dirty="0"/>
          </a:p>
        </p:txBody>
      </p:sp>
      <p:pic>
        <p:nvPicPr>
          <p:cNvPr id="8" name="图片 7"/>
          <p:cNvPicPr>
            <a:picLocks noChangeAspect="1"/>
          </p:cNvPicPr>
          <p:nvPr/>
        </p:nvPicPr>
        <p:blipFill>
          <a:blip r:embed="rId2"/>
          <a:stretch>
            <a:fillRect/>
          </a:stretch>
        </p:blipFill>
        <p:spPr>
          <a:xfrm>
            <a:off x="4847232" y="1559098"/>
            <a:ext cx="3756025" cy="1392188"/>
          </a:xfrm>
          <a:prstGeom prst="rect">
            <a:avLst/>
          </a:prstGeom>
        </p:spPr>
      </p:pic>
      <p:pic>
        <p:nvPicPr>
          <p:cNvPr id="9" name="图片 8"/>
          <p:cNvPicPr>
            <a:picLocks noChangeAspect="1"/>
          </p:cNvPicPr>
          <p:nvPr/>
        </p:nvPicPr>
        <p:blipFill>
          <a:blip r:embed="rId3"/>
          <a:stretch>
            <a:fillRect/>
          </a:stretch>
        </p:blipFill>
        <p:spPr>
          <a:xfrm>
            <a:off x="5380389" y="3967246"/>
            <a:ext cx="3057929" cy="506441"/>
          </a:xfrm>
          <a:prstGeom prst="rect">
            <a:avLst/>
          </a:prstGeom>
        </p:spPr>
      </p:pic>
      <p:pic>
        <p:nvPicPr>
          <p:cNvPr id="10" name="图片 9"/>
          <p:cNvPicPr>
            <a:picLocks noChangeAspect="1"/>
          </p:cNvPicPr>
          <p:nvPr/>
        </p:nvPicPr>
        <p:blipFill>
          <a:blip r:embed="rId4"/>
          <a:stretch>
            <a:fillRect/>
          </a:stretch>
        </p:blipFill>
        <p:spPr>
          <a:xfrm>
            <a:off x="2040042" y="4896192"/>
            <a:ext cx="4798275" cy="1543954"/>
          </a:xfrm>
          <a:prstGeom prst="rect">
            <a:avLst/>
          </a:prstGeom>
        </p:spPr>
      </p:pic>
      <p:sp>
        <p:nvSpPr>
          <p:cNvPr id="5" name="Rectangle 4"/>
          <p:cNvSpPr/>
          <p:nvPr/>
        </p:nvSpPr>
        <p:spPr>
          <a:xfrm>
            <a:off x="4643233" y="5865620"/>
            <a:ext cx="203999" cy="129159"/>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760706" y="5865619"/>
            <a:ext cx="182894" cy="12916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23828" y="4186694"/>
            <a:ext cx="199585" cy="130124"/>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197869" y="2589750"/>
            <a:ext cx="6599652" cy="1780997"/>
          </a:xfrm>
          <a:prstGeom prst="rect">
            <a:avLst/>
          </a:prstGeom>
        </p:spPr>
      </p:pic>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简单透视</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sz="2400" dirty="0"/>
                  <a:t>透视投影的概念</a:t>
                </a:r>
                <a:endParaRPr lang="en-US" altLang="zh-CN" sz="2400" dirty="0"/>
              </a:p>
              <a:p>
                <a:pPr lvl="1">
                  <a:buClr>
                    <a:schemeClr val="tx1"/>
                  </a:buClr>
                </a:pPr>
                <a:r>
                  <a:rPr lang="zh-CN" altLang="en-US" sz="1800" dirty="0"/>
                  <a:t>投影中心在原点</a:t>
                </a:r>
                <a:endParaRPr lang="en-US" altLang="zh-CN" sz="1800" dirty="0"/>
              </a:p>
              <a:p>
                <a:pPr lvl="1">
                  <a:buClr>
                    <a:schemeClr val="tx1"/>
                  </a:buClr>
                </a:pPr>
                <a:r>
                  <a:rPr lang="zh-CN" altLang="en-US" sz="1800" dirty="0"/>
                  <a:t>投影平面为</a:t>
                </a:r>
                <a14:m>
                  <m:oMath xmlns:m="http://schemas.openxmlformats.org/officeDocument/2006/math">
                    <m:r>
                      <a:rPr lang="en-US" altLang="zh-CN" sz="1800" i="1" dirty="0" smtClean="0">
                        <a:latin typeface="Cambria Math" panose="02040503050406030204" charset="0"/>
                      </a:rPr>
                      <m:t>𝑧</m:t>
                    </m:r>
                    <m:r>
                      <a:rPr lang="en-US" altLang="zh-CN" sz="1800" i="1" dirty="0" smtClean="0">
                        <a:latin typeface="Cambria Math" panose="02040503050406030204" charset="0"/>
                      </a:rPr>
                      <m:t>=</m:t>
                    </m:r>
                    <m:r>
                      <a:rPr lang="en-US" altLang="zh-CN" sz="1800" i="1" dirty="0" smtClean="0">
                        <a:latin typeface="Cambria Math" panose="02040503050406030204" charset="0"/>
                      </a:rPr>
                      <m:t>𝑑</m:t>
                    </m:r>
                    <m:r>
                      <a:rPr lang="en-US" altLang="zh-CN" sz="1800" i="1" dirty="0" smtClean="0">
                        <a:latin typeface="Cambria Math" panose="02040503050406030204" charset="0"/>
                      </a:rPr>
                      <m:t>, </m:t>
                    </m:r>
                    <m:r>
                      <a:rPr lang="en-US" altLang="zh-CN" sz="1800" i="1" dirty="0" smtClean="0">
                        <a:latin typeface="Cambria Math" panose="02040503050406030204" charset="0"/>
                      </a:rPr>
                      <m:t>𝑑</m:t>
                    </m:r>
                    <m:r>
                      <a:rPr lang="en-US" altLang="zh-CN" sz="1800" i="1" dirty="0" smtClean="0">
                        <a:latin typeface="Cambria Math" panose="02040503050406030204" charset="0"/>
                      </a:rPr>
                      <m:t>&lt;</m:t>
                    </m:r>
                    <m:r>
                      <a:rPr lang="en-US" altLang="zh-CN" sz="1800" i="1" dirty="0" smtClean="0">
                        <a:latin typeface="Cambria Math" panose="02040503050406030204" charset="0"/>
                      </a:rPr>
                      <m:t>0</m:t>
                    </m:r>
                  </m:oMath>
                </a14:m>
                <a:endParaRPr lang="en-US" altLang="zh-CN" sz="1800" dirty="0"/>
              </a:p>
              <a:p>
                <a:pPr lvl="1">
                  <a:buClr>
                    <a:schemeClr val="tx1"/>
                  </a:buClr>
                </a:pPr>
                <a:r>
                  <a:rPr lang="zh-CN" altLang="en-US" sz="1800" dirty="0"/>
                  <a:t>近大远小</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r>
                  <a:rPr lang="zh-CN" altLang="en-US" sz="2400" dirty="0"/>
                  <a:t>透视方程：</a:t>
                </a:r>
                <a:endParaRPr lang="en-US" altLang="zh-CN" sz="1800"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2"/>
                <a:stretch>
                  <a:fillRect t="-259" b="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14" name="图片 13"/>
          <p:cNvPicPr>
            <a:picLocks noChangeAspect="1"/>
          </p:cNvPicPr>
          <p:nvPr/>
        </p:nvPicPr>
        <p:blipFill>
          <a:blip r:embed="rId3"/>
          <a:stretch>
            <a:fillRect/>
          </a:stretch>
        </p:blipFill>
        <p:spPr>
          <a:xfrm>
            <a:off x="1592948" y="5010661"/>
            <a:ext cx="1284362" cy="1679578"/>
          </a:xfrm>
          <a:prstGeom prst="rect">
            <a:avLst/>
          </a:prstGeom>
        </p:spPr>
      </p:pic>
      <p:pic>
        <p:nvPicPr>
          <p:cNvPr id="15" name="图片 14"/>
          <p:cNvPicPr>
            <a:picLocks noChangeAspect="1"/>
          </p:cNvPicPr>
          <p:nvPr/>
        </p:nvPicPr>
        <p:blipFill>
          <a:blip r:embed="rId4"/>
          <a:stretch>
            <a:fillRect/>
          </a:stretch>
        </p:blipFill>
        <p:spPr>
          <a:xfrm>
            <a:off x="3419988" y="4986851"/>
            <a:ext cx="3975600" cy="1623945"/>
          </a:xfrm>
          <a:prstGeom prst="rect">
            <a:avLst/>
          </a:prstGeom>
        </p:spPr>
      </p:pic>
      <p:sp>
        <p:nvSpPr>
          <p:cNvPr id="16" name="文本框 15"/>
          <p:cNvSpPr txBox="1"/>
          <p:nvPr/>
        </p:nvSpPr>
        <p:spPr>
          <a:xfrm>
            <a:off x="5121773" y="4617519"/>
            <a:ext cx="1569660"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齐次坐标表达</a:t>
            </a:r>
            <a:endParaRPr lang="zh-CN" altLang="en-US" b="1" dirty="0">
              <a:latin typeface="微软雅黑" panose="020B0503020204020204" pitchFamily="34" charset="-122"/>
              <a:ea typeface="微软雅黑" panose="020B0503020204020204" pitchFamily="34" charset="-122"/>
            </a:endParaRPr>
          </a:p>
        </p:txBody>
      </p:sp>
      <p:sp>
        <p:nvSpPr>
          <p:cNvPr id="9" name="Rectangle 8"/>
          <p:cNvSpPr/>
          <p:nvPr/>
        </p:nvSpPr>
        <p:spPr>
          <a:xfrm>
            <a:off x="6962184" y="6335084"/>
            <a:ext cx="342383" cy="21065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透视除法</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sz="2400" dirty="0"/>
                  <a:t>如果</a:t>
                </a:r>
                <a14:m>
                  <m:oMath xmlns:m="http://schemas.openxmlformats.org/officeDocument/2006/math">
                    <m:r>
                      <a:rPr lang="en-US" altLang="zh-CN" sz="2400" i="1" dirty="0" smtClean="0">
                        <a:latin typeface="Cambria Math" panose="02040503050406030204" charset="0"/>
                      </a:rPr>
                      <m:t>𝑤</m:t>
                    </m:r>
                    <m:r>
                      <a:rPr lang="en-US" altLang="zh-CN" sz="2400" i="1" dirty="0" smtClean="0">
                        <a:latin typeface="Cambria Math" panose="02040503050406030204" charset="0"/>
                      </a:rPr>
                      <m:t>≠</m:t>
                    </m:r>
                    <m:r>
                      <a:rPr lang="en-US" altLang="zh-CN" sz="2400" i="1" dirty="0" smtClean="0">
                        <a:latin typeface="Cambria Math" panose="02040503050406030204" charset="0"/>
                      </a:rPr>
                      <m:t>1</m:t>
                    </m:r>
                  </m:oMath>
                </a14:m>
                <a:r>
                  <a:rPr lang="en-US" altLang="zh-CN" sz="2400" dirty="0"/>
                  <a:t>, </a:t>
                </a:r>
                <a:r>
                  <a:rPr lang="zh-CN" altLang="en-US" sz="2400" dirty="0"/>
                  <a:t>那么必须从齐次坐标中除以</a:t>
                </a:r>
                <a14:m>
                  <m:oMath xmlns:m="http://schemas.openxmlformats.org/officeDocument/2006/math">
                    <m:r>
                      <a:rPr lang="en-US" altLang="zh-CN" sz="2400" i="1" dirty="0" smtClean="0">
                        <a:latin typeface="Cambria Math" panose="02040503050406030204" charset="0"/>
                      </a:rPr>
                      <m:t>𝑤</m:t>
                    </m:r>
                  </m:oMath>
                </a14:m>
                <a:r>
                  <a:rPr lang="zh-CN" altLang="en-US" sz="2400" dirty="0"/>
                  <a:t>而得到所表示</a:t>
                </a:r>
                <a:endParaRPr lang="en-US" altLang="zh-CN" sz="2400" dirty="0"/>
              </a:p>
              <a:p>
                <a:pPr marL="0" indent="0">
                  <a:buNone/>
                </a:pPr>
                <a:r>
                  <a:rPr lang="en-US" altLang="zh-CN" sz="2400" dirty="0"/>
                  <a:t>    </a:t>
                </a:r>
                <a:r>
                  <a:rPr lang="zh-CN" altLang="en-US" sz="2400" dirty="0"/>
                  <a:t>的点，这就是</a:t>
                </a:r>
                <a:r>
                  <a:rPr lang="zh-CN" altLang="en-US" sz="2400" dirty="0">
                    <a:solidFill>
                      <a:srgbClr val="0000FF"/>
                    </a:solidFill>
                  </a:rPr>
                  <a:t>透视除法</a:t>
                </a:r>
                <a:endParaRPr lang="zh-CN" altLang="en-US" dirty="0">
                  <a:solidFill>
                    <a:srgbClr val="0000FF"/>
                  </a:solidFill>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259" b="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6" name="图片 5"/>
          <p:cNvPicPr>
            <a:picLocks noChangeAspect="1"/>
          </p:cNvPicPr>
          <p:nvPr/>
        </p:nvPicPr>
        <p:blipFill>
          <a:blip r:embed="rId2"/>
          <a:stretch>
            <a:fillRect/>
          </a:stretch>
        </p:blipFill>
        <p:spPr>
          <a:xfrm>
            <a:off x="746159" y="2593612"/>
            <a:ext cx="7940701" cy="963533"/>
          </a:xfrm>
          <a:prstGeom prst="rect">
            <a:avLst/>
          </a:prstGeom>
        </p:spPr>
      </p:pic>
      <p:pic>
        <p:nvPicPr>
          <p:cNvPr id="8" name="图片 7"/>
          <p:cNvPicPr>
            <a:picLocks noChangeAspect="1"/>
          </p:cNvPicPr>
          <p:nvPr/>
        </p:nvPicPr>
        <p:blipFill>
          <a:blip r:embed="rId3"/>
          <a:stretch>
            <a:fillRect/>
          </a:stretch>
        </p:blipFill>
        <p:spPr>
          <a:xfrm>
            <a:off x="1561941" y="4046957"/>
            <a:ext cx="2095658" cy="2280860"/>
          </a:xfrm>
          <a:prstGeom prst="rect">
            <a:avLst/>
          </a:prstGeom>
        </p:spPr>
      </p:pic>
      <p:pic>
        <p:nvPicPr>
          <p:cNvPr id="9" name="图片 8"/>
          <p:cNvPicPr>
            <a:picLocks noChangeAspect="1"/>
          </p:cNvPicPr>
          <p:nvPr/>
        </p:nvPicPr>
        <p:blipFill>
          <a:blip r:embed="rId4"/>
          <a:stretch>
            <a:fillRect/>
          </a:stretch>
        </p:blipFill>
        <p:spPr>
          <a:xfrm>
            <a:off x="5395078" y="3969498"/>
            <a:ext cx="2274450" cy="2435778"/>
          </a:xfrm>
          <a:prstGeom prst="rect">
            <a:avLst/>
          </a:prstGeom>
        </p:spPr>
      </p:pic>
      <p:sp>
        <p:nvSpPr>
          <p:cNvPr id="10" name="箭头: 右 9"/>
          <p:cNvSpPr/>
          <p:nvPr/>
        </p:nvSpPr>
        <p:spPr>
          <a:xfrm>
            <a:off x="4327451" y="4986670"/>
            <a:ext cx="529223" cy="475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4368921" y="905208"/>
            <a:ext cx="4775079" cy="2567054"/>
          </a:xfrm>
          <a:prstGeom prst="rect">
            <a:avLst/>
          </a:prstGeom>
        </p:spPr>
      </p:pic>
      <p:pic>
        <p:nvPicPr>
          <p:cNvPr id="8" name="图片 7"/>
          <p:cNvPicPr>
            <a:picLocks noChangeAspect="1"/>
          </p:cNvPicPr>
          <p:nvPr/>
        </p:nvPicPr>
        <p:blipFill>
          <a:blip r:embed="rId2"/>
          <a:stretch>
            <a:fillRect/>
          </a:stretch>
        </p:blipFill>
        <p:spPr>
          <a:xfrm>
            <a:off x="4186981" y="3434628"/>
            <a:ext cx="4171455" cy="3181546"/>
          </a:xfrm>
          <a:prstGeom prst="rect">
            <a:avLst/>
          </a:prstGeom>
        </p:spPr>
      </p:pic>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透视投影函数</a:t>
            </a:r>
            <a:endParaRPr lang="zh-CN" altLang="en-US" dirty="0"/>
          </a:p>
        </p:txBody>
      </p:sp>
      <p:sp>
        <p:nvSpPr>
          <p:cNvPr id="3" name="内容占位符 2"/>
          <p:cNvSpPr>
            <a:spLocks noGrp="1"/>
          </p:cNvSpPr>
          <p:nvPr>
            <p:ph idx="1"/>
          </p:nvPr>
        </p:nvSpPr>
        <p:spPr/>
        <p:txBody>
          <a:bodyPr>
            <a:normAutofit/>
          </a:bodyPr>
          <a:lstStyle/>
          <a:p>
            <a:r>
              <a:rPr lang="zh-CN" altLang="en-US" dirty="0"/>
              <a:t>视见体函数</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透视函数：</a:t>
            </a:r>
            <a:r>
              <a:rPr lang="en-US" altLang="zh-CN" dirty="0"/>
              <a:t>  </a:t>
            </a:r>
            <a:endParaRPr lang="en-US" altLang="zh-CN" dirty="0"/>
          </a:p>
          <a:p>
            <a:endParaRPr lang="en-US" altLang="zh-CN" dirty="0"/>
          </a:p>
          <a:p>
            <a:pPr marL="457200" lvl="1" indent="0">
              <a:buClr>
                <a:schemeClr val="tx1"/>
              </a:buClr>
              <a:buNone/>
            </a:pPr>
            <a:endParaRPr lang="en-US" altLang="zh-CN" sz="1800" dirty="0"/>
          </a:p>
          <a:p>
            <a:pPr lvl="1">
              <a:buClr>
                <a:schemeClr val="tx1"/>
              </a:buClr>
            </a:pPr>
            <a:endParaRPr lang="en-US" altLang="zh-CN" sz="1800" dirty="0"/>
          </a:p>
          <a:p>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5" name="矩形 4"/>
          <p:cNvSpPr/>
          <p:nvPr/>
        </p:nvSpPr>
        <p:spPr>
          <a:xfrm>
            <a:off x="764750" y="1934757"/>
            <a:ext cx="3506047" cy="1754326"/>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Frustum(</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left,</a:t>
            </a:r>
            <a:r>
              <a:rPr lang="en-US" altLang="zh-CN" b="1" dirty="0">
                <a:solidFill>
                  <a:srgbClr val="0000FF"/>
                </a:solidFill>
                <a:latin typeface="ZztexMono-Regular"/>
              </a:rPr>
              <a:t> </a:t>
            </a:r>
            <a:endParaRPr lang="en-US" altLang="zh-CN" b="1" dirty="0">
              <a:solidFill>
                <a:srgbClr val="0000FF"/>
              </a:solidFill>
              <a:latin typeface="ZztexMono-Regular"/>
            </a:endParaRP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right,</a:t>
            </a:r>
            <a:r>
              <a:rPr lang="en-US" altLang="zh-CN" b="1" dirty="0">
                <a:solidFill>
                  <a:srgbClr val="0000FF"/>
                </a:solidFill>
                <a:latin typeface="ZztexMono-Regular"/>
              </a:rPr>
              <a:t> </a:t>
            </a:r>
            <a:endParaRPr lang="en-US" altLang="zh-CN" b="1" dirty="0">
              <a:solidFill>
                <a:srgbClr val="0000FF"/>
              </a:solidFill>
              <a:latin typeface="ZztexMono-Regular"/>
            </a:endParaRP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bottom,     </a:t>
            </a:r>
            <a:endParaRPr lang="en-US" altLang="zh-CN" b="1" dirty="0">
              <a:latin typeface="ZztexMono-Regular"/>
            </a:endParaRPr>
          </a:p>
          <a:p>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top,</a:t>
            </a:r>
            <a:endParaRPr lang="en-US" altLang="zh-CN" b="1" dirty="0">
              <a:latin typeface="ZztexMono-Regular"/>
            </a:endParaRP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a:t>
            </a:r>
            <a:r>
              <a:rPr lang="en-US" altLang="zh-CN" b="1" dirty="0">
                <a:solidFill>
                  <a:srgbClr val="0000FF"/>
                </a:solidFill>
                <a:latin typeface="ZztexMono-Regular"/>
              </a:rPr>
              <a:t> </a:t>
            </a:r>
            <a:endParaRPr lang="en-US" altLang="zh-CN" b="1" dirty="0">
              <a:solidFill>
                <a:srgbClr val="0000FF"/>
              </a:solidFill>
              <a:latin typeface="ZztexMono-Regular"/>
            </a:endParaRP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sp>
        <p:nvSpPr>
          <p:cNvPr id="7" name="矩形 6"/>
          <p:cNvSpPr/>
          <p:nvPr/>
        </p:nvSpPr>
        <p:spPr>
          <a:xfrm>
            <a:off x="764750" y="4941842"/>
            <a:ext cx="3929798" cy="1200329"/>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Perspective(</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fovy</a:t>
            </a:r>
            <a:r>
              <a:rPr lang="en-US" altLang="zh-CN" b="1" dirty="0">
                <a:latin typeface="ZztexMono-Regular"/>
              </a:rPr>
              <a:t>,</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aspect,</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 		</a:t>
            </a:r>
            <a:r>
              <a:rPr lang="zh-CN" altLang="en-US"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透视投影变换</a:t>
            </a:r>
            <a:endParaRPr lang="zh-CN" altLang="en-US" dirty="0"/>
          </a:p>
        </p:txBody>
      </p:sp>
      <p:sp>
        <p:nvSpPr>
          <p:cNvPr id="3" name="内容占位符 2"/>
          <p:cNvSpPr>
            <a:spLocks noGrp="1"/>
          </p:cNvSpPr>
          <p:nvPr>
            <p:ph idx="1"/>
          </p:nvPr>
        </p:nvSpPr>
        <p:spPr/>
        <p:txBody>
          <a:bodyPr/>
          <a:lstStyle/>
          <a:p>
            <a:pPr>
              <a:buClr>
                <a:srgbClr val="94003F"/>
              </a:buClr>
            </a:pPr>
            <a:r>
              <a:rPr lang="zh-CN" altLang="en-US" dirty="0"/>
              <a:t>视见体函数的矩阵</a:t>
            </a:r>
            <a:r>
              <a:rPr lang="en-US" altLang="zh-CN" dirty="0"/>
              <a:t>?</a:t>
            </a:r>
            <a:endParaRPr lang="en-US" altLang="zh-CN" dirty="0"/>
          </a:p>
          <a:p>
            <a:pPr>
              <a:buClr>
                <a:srgbClr val="94003F"/>
              </a:buClr>
            </a:pPr>
            <a:endParaRPr lang="en-US" altLang="zh-CN" sz="2400" dirty="0"/>
          </a:p>
          <a:p>
            <a:pPr marL="0" indent="0">
              <a:buClr>
                <a:srgbClr val="94003F"/>
              </a:buClr>
              <a:buNone/>
            </a:pPr>
            <a:endParaRPr lang="en-US" altLang="zh-CN" sz="2400" dirty="0"/>
          </a:p>
          <a:p>
            <a:pPr>
              <a:buClr>
                <a:srgbClr val="94003F"/>
              </a:buClr>
            </a:pPr>
            <a:endParaRPr lang="en-US" altLang="zh-CN" sz="2400" dirty="0"/>
          </a:p>
          <a:p>
            <a:pPr>
              <a:buClr>
                <a:srgbClr val="94003F"/>
              </a:buClr>
            </a:pP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24" name="矩形 23"/>
          <p:cNvSpPr/>
          <p:nvPr/>
        </p:nvSpPr>
        <p:spPr>
          <a:xfrm>
            <a:off x="847302" y="1907578"/>
            <a:ext cx="3506047" cy="1754326"/>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Frustum(</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left,</a:t>
            </a:r>
            <a:r>
              <a:rPr lang="en-US" altLang="zh-CN" b="1" dirty="0">
                <a:solidFill>
                  <a:srgbClr val="0000FF"/>
                </a:solidFill>
                <a:latin typeface="ZztexMono-Regular"/>
              </a:rPr>
              <a:t> </a:t>
            </a:r>
            <a:endParaRPr lang="en-US" altLang="zh-CN" b="1" dirty="0">
              <a:solidFill>
                <a:srgbClr val="0000FF"/>
              </a:solidFill>
              <a:latin typeface="ZztexMono-Regular"/>
            </a:endParaRP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right,</a:t>
            </a:r>
            <a:r>
              <a:rPr lang="en-US" altLang="zh-CN" b="1" dirty="0">
                <a:solidFill>
                  <a:srgbClr val="0000FF"/>
                </a:solidFill>
                <a:latin typeface="ZztexMono-Regular"/>
              </a:rPr>
              <a:t> </a:t>
            </a:r>
            <a:endParaRPr lang="en-US" altLang="zh-CN" b="1" dirty="0">
              <a:solidFill>
                <a:srgbClr val="0000FF"/>
              </a:solidFill>
              <a:latin typeface="ZztexMono-Regular"/>
            </a:endParaRP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bottom,     </a:t>
            </a:r>
            <a:endParaRPr lang="en-US" altLang="zh-CN" b="1" dirty="0">
              <a:latin typeface="ZztexMono-Regular"/>
            </a:endParaRPr>
          </a:p>
          <a:p>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top,</a:t>
            </a:r>
            <a:endParaRPr lang="en-US" altLang="zh-CN" b="1" dirty="0">
              <a:latin typeface="ZztexMono-Regular"/>
            </a:endParaRP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a:t>
            </a:r>
            <a:r>
              <a:rPr lang="en-US" altLang="zh-CN" b="1" dirty="0">
                <a:solidFill>
                  <a:srgbClr val="0000FF"/>
                </a:solidFill>
                <a:latin typeface="ZztexMono-Regular"/>
              </a:rPr>
              <a:t> </a:t>
            </a:r>
            <a:endParaRPr lang="en-US" altLang="zh-CN" b="1" dirty="0">
              <a:solidFill>
                <a:srgbClr val="0000FF"/>
              </a:solidFill>
              <a:latin typeface="ZztexMono-Regular"/>
            </a:endParaRP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pic>
        <p:nvPicPr>
          <p:cNvPr id="9" name="图片 8"/>
          <p:cNvPicPr>
            <a:picLocks noChangeAspect="1"/>
          </p:cNvPicPr>
          <p:nvPr/>
        </p:nvPicPr>
        <p:blipFill>
          <a:blip r:embed="rId1"/>
          <a:stretch>
            <a:fillRect/>
          </a:stretch>
        </p:blipFill>
        <p:spPr>
          <a:xfrm>
            <a:off x="4572000" y="1519986"/>
            <a:ext cx="4167667" cy="1764239"/>
          </a:xfrm>
          <a:prstGeom prst="rect">
            <a:avLst/>
          </a:prstGeom>
        </p:spPr>
      </p:pic>
      <p:pic>
        <p:nvPicPr>
          <p:cNvPr id="14" name="图片 5"/>
          <p:cNvPicPr>
            <a:picLocks noChangeAspect="1"/>
          </p:cNvPicPr>
          <p:nvPr/>
        </p:nvPicPr>
        <p:blipFill>
          <a:blip r:embed="rId2"/>
          <a:stretch>
            <a:fillRect/>
          </a:stretch>
        </p:blipFill>
        <p:spPr>
          <a:xfrm>
            <a:off x="5715151" y="3742070"/>
            <a:ext cx="2460224" cy="2005651"/>
          </a:xfrm>
          <a:prstGeom prst="rect">
            <a:avLst/>
          </a:prstGeom>
        </p:spPr>
      </p:pic>
      <mc:AlternateContent xmlns:mc="http://schemas.openxmlformats.org/markup-compatibility/2006">
        <mc:Choice xmlns:a14="http://schemas.microsoft.com/office/drawing/2010/main" Requires="a14">
          <p:sp>
            <p:nvSpPr>
              <p:cNvPr id="6" name="TextBox 5"/>
              <p:cNvSpPr txBox="1"/>
              <p:nvPr/>
            </p:nvSpPr>
            <p:spPr>
              <a:xfrm>
                <a:off x="847302" y="3829955"/>
                <a:ext cx="3862921" cy="1477328"/>
              </a:xfrm>
              <a:prstGeom prst="rect">
                <a:avLst/>
              </a:prstGeom>
              <a:noFill/>
            </p:spPr>
            <p:txBody>
              <a:bodyPr wrap="square" rtlCol="0">
                <a:spAutoFit/>
              </a:bodyPr>
              <a:lstStyle/>
              <a:p>
                <a:r>
                  <a:rPr lang="zh-CN" altLang="en-US" b="1" dirty="0"/>
                  <a:t>注意：</a:t>
                </a:r>
                <a:r>
                  <a:rPr lang="en-US" altLang="zh-CN" b="1" dirty="0">
                    <a:latin typeface="ZztexMono-Regular"/>
                  </a:rPr>
                  <a:t>Frustum</a:t>
                </a:r>
                <a:r>
                  <a:rPr lang="zh-CN" altLang="en-US" b="1" dirty="0">
                    <a:latin typeface="ZztexMono-Regular"/>
                  </a:rPr>
                  <a:t>函数没有限制视见体一定是对称的棱台！</a:t>
                </a:r>
                <a:endParaRPr lang="en-US" altLang="zh-CN" b="1" dirty="0">
                  <a:latin typeface="ZztexMono-Regular"/>
                </a:endParaRPr>
              </a:p>
              <a:p>
                <a:endParaRPr lang="en-US" b="1" dirty="0">
                  <a:latin typeface="ZztexMono-Regular"/>
                </a:endParaRPr>
              </a:p>
              <a:p>
                <a14:m>
                  <m:oMath xmlns:m="http://schemas.openxmlformats.org/officeDocument/2006/math">
                    <m:r>
                      <a:rPr lang="en-US" b="1" i="1" smtClean="0">
                        <a:latin typeface="Cambria Math" panose="02040503050406030204" charset="0"/>
                        <a:ea typeface="Cambria Math" panose="02040503050406030204" charset="0"/>
                        <a:cs typeface="Cambria Math" panose="02040503050406030204" charset="0"/>
                      </a:rPr>
                      <m:t>⇒</m:t>
                    </m:r>
                  </m:oMath>
                </a14:m>
                <a:r>
                  <a:rPr lang="zh-CN" altLang="en-US" b="1" dirty="0"/>
                  <a:t> 需要先将棱台变为对称标准的棱台，再做透视归一化变换</a:t>
                </a:r>
                <a:endParaRPr lang="en-US" b="1" dirty="0"/>
              </a:p>
            </p:txBody>
          </p:sp>
        </mc:Choice>
        <mc:Fallback>
          <p:sp>
            <p:nvSpPr>
              <p:cNvPr id="6" name="TextBox 5"/>
              <p:cNvSpPr txBox="1">
                <a:spLocks noRot="1" noChangeAspect="1" noMove="1" noResize="1" noEditPoints="1" noAdjustHandles="1" noChangeArrowheads="1" noChangeShapeType="1" noTextEdit="1"/>
              </p:cNvSpPr>
              <p:nvPr/>
            </p:nvSpPr>
            <p:spPr>
              <a:xfrm>
                <a:off x="847302" y="3829955"/>
                <a:ext cx="3862921" cy="1477328"/>
              </a:xfrm>
              <a:prstGeom prst="rect">
                <a:avLst/>
              </a:prstGeom>
              <a:blipFill rotWithShape="1">
                <a:blip r:embed="rId3"/>
                <a:stretch>
                  <a:fillRect l="-5" t="-1136" r="11" b="40"/>
                </a:stretch>
              </a:blipFill>
            </p:spPr>
            <p:txBody>
              <a:bodyPr/>
              <a:lstStyle/>
              <a:p>
                <a:r>
                  <a:rPr lang="zh-CN" altLang="en-US">
                    <a:noFill/>
                  </a:rPr>
                  <a:t> </a:t>
                </a:r>
              </a:p>
            </p:txBody>
          </p:sp>
        </mc:Fallback>
      </mc:AlternateContent>
      <p:grpSp>
        <p:nvGrpSpPr>
          <p:cNvPr id="17" name="组合 21"/>
          <p:cNvGrpSpPr/>
          <p:nvPr/>
        </p:nvGrpSpPr>
        <p:grpSpPr>
          <a:xfrm>
            <a:off x="954487" y="5428255"/>
            <a:ext cx="4774477" cy="1429743"/>
            <a:chOff x="565288" y="3342928"/>
            <a:chExt cx="4950338" cy="1482406"/>
          </a:xfrm>
        </p:grpSpPr>
        <p:pic>
          <p:nvPicPr>
            <p:cNvPr id="18" name="图片 6"/>
            <p:cNvPicPr>
              <a:picLocks noChangeAspect="1"/>
            </p:cNvPicPr>
            <p:nvPr/>
          </p:nvPicPr>
          <p:blipFill>
            <a:blip r:embed="rId4"/>
            <a:stretch>
              <a:fillRect/>
            </a:stretch>
          </p:blipFill>
          <p:spPr>
            <a:xfrm>
              <a:off x="565288" y="3342928"/>
              <a:ext cx="4950338" cy="1482406"/>
            </a:xfrm>
            <a:prstGeom prst="rect">
              <a:avLst/>
            </a:prstGeom>
          </p:spPr>
        </p:pic>
        <p:pic>
          <p:nvPicPr>
            <p:cNvPr id="19" name="图片 17"/>
            <p:cNvPicPr>
              <a:picLocks noChangeAspect="1"/>
            </p:cNvPicPr>
            <p:nvPr/>
          </p:nvPicPr>
          <p:blipFill>
            <a:blip r:embed="rId5"/>
            <a:stretch>
              <a:fillRect/>
            </a:stretch>
          </p:blipFill>
          <p:spPr>
            <a:xfrm>
              <a:off x="4546508" y="3460160"/>
              <a:ext cx="97792" cy="97478"/>
            </a:xfrm>
            <a:prstGeom prst="rect">
              <a:avLst/>
            </a:prstGeom>
          </p:spPr>
        </p:pic>
        <p:pic>
          <p:nvPicPr>
            <p:cNvPr id="20" name="图片 18"/>
            <p:cNvPicPr>
              <a:picLocks noChangeAspect="1"/>
            </p:cNvPicPr>
            <p:nvPr/>
          </p:nvPicPr>
          <p:blipFill>
            <a:blip r:embed="rId5"/>
            <a:stretch>
              <a:fillRect/>
            </a:stretch>
          </p:blipFill>
          <p:spPr>
            <a:xfrm>
              <a:off x="4497612" y="4628267"/>
              <a:ext cx="97792" cy="97478"/>
            </a:xfrm>
            <a:prstGeom prst="rect">
              <a:avLst/>
            </a:prstGeom>
          </p:spPr>
        </p:pic>
        <p:pic>
          <p:nvPicPr>
            <p:cNvPr id="21" name="图片 19"/>
            <p:cNvPicPr>
              <a:picLocks noChangeAspect="1"/>
            </p:cNvPicPr>
            <p:nvPr/>
          </p:nvPicPr>
          <p:blipFill>
            <a:blip r:embed="rId5"/>
            <a:stretch>
              <a:fillRect/>
            </a:stretch>
          </p:blipFill>
          <p:spPr>
            <a:xfrm>
              <a:off x="5238875" y="4034332"/>
              <a:ext cx="97792" cy="97478"/>
            </a:xfrm>
            <a:prstGeom prst="rect">
              <a:avLst/>
            </a:prstGeom>
          </p:spPr>
        </p:pic>
        <p:pic>
          <p:nvPicPr>
            <p:cNvPr id="22" name="图片 20"/>
            <p:cNvPicPr>
              <a:picLocks noChangeAspect="1"/>
            </p:cNvPicPr>
            <p:nvPr/>
          </p:nvPicPr>
          <p:blipFill>
            <a:blip r:embed="rId5"/>
            <a:stretch>
              <a:fillRect/>
            </a:stretch>
          </p:blipFill>
          <p:spPr>
            <a:xfrm>
              <a:off x="3763618" y="4041307"/>
              <a:ext cx="97792" cy="97478"/>
            </a:xfrm>
            <a:prstGeom prst="rect">
              <a:avLst/>
            </a:prstGeom>
          </p:spPr>
        </p:pic>
      </p:grpSp>
      <p:cxnSp>
        <p:nvCxnSpPr>
          <p:cNvPr id="8" name="Elbow Connector 7"/>
          <p:cNvCxnSpPr/>
          <p:nvPr/>
        </p:nvCxnSpPr>
        <p:spPr>
          <a:xfrm rot="10800000" flipV="1">
            <a:off x="6277563" y="5906081"/>
            <a:ext cx="844593" cy="391485"/>
          </a:xfrm>
          <a:prstGeom prst="bentConnector3">
            <a:avLst>
              <a:gd name="adj1" fmla="val -6651"/>
            </a:avLst>
          </a:prstGeom>
          <a:ln w="1047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22156" y="3162891"/>
            <a:ext cx="0" cy="579179"/>
          </a:xfrm>
          <a:prstGeom prst="straightConnector1">
            <a:avLst/>
          </a:prstGeom>
          <a:ln w="104775">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p="http://schemas.openxmlformats.org/presentationml/2006/main">
  <p:tag name="commondata" val="eyJoZGlkIjoiYjhhYzY4MmUyZGFmODJlMTY1MTVmNGIzMzA4YWVmYmU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5606</Words>
  <Application>WPS 演示</Application>
  <PresentationFormat>On-screen Show (4:3)</PresentationFormat>
  <Paragraphs>802</Paragraphs>
  <Slides>48</Slides>
  <Notes>4</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48</vt:i4>
      </vt:variant>
    </vt:vector>
  </HeadingPairs>
  <TitlesOfParts>
    <vt:vector size="66" baseType="lpstr">
      <vt:lpstr>Arial</vt:lpstr>
      <vt:lpstr>宋体</vt:lpstr>
      <vt:lpstr>Wingdings</vt:lpstr>
      <vt:lpstr>微软雅黑</vt:lpstr>
      <vt:lpstr>04b</vt:lpstr>
      <vt:lpstr>Segoe Print</vt:lpstr>
      <vt:lpstr>叶根友刀锋黑草</vt:lpstr>
      <vt:lpstr>黑体</vt:lpstr>
      <vt:lpstr>ZztexMono-Regular</vt:lpstr>
      <vt:lpstr>Cambria Math</vt:lpstr>
      <vt:lpstr>Arial Unicode MS</vt:lpstr>
      <vt:lpstr>Calibri</vt:lpstr>
      <vt:lpstr>Wingdings</vt:lpstr>
      <vt:lpstr>楷体</vt:lpstr>
      <vt:lpstr>华文新魏</vt:lpstr>
      <vt:lpstr>Office 主题</vt:lpstr>
      <vt:lpstr>Equation.DSMT4</vt:lpstr>
      <vt:lpstr>Equation.DSMT4</vt:lpstr>
      <vt:lpstr>PowerPoint 演示文稿</vt:lpstr>
      <vt:lpstr>知识点回顾 - LookAt函数</vt:lpstr>
      <vt:lpstr>知识点回顾 – 计算机投影</vt:lpstr>
      <vt:lpstr>知识点回顾 - 正交投影函数</vt:lpstr>
      <vt:lpstr>知识点回顾 - 正交投影矩阵</vt:lpstr>
      <vt:lpstr>知识点回顾 - 简单透视</vt:lpstr>
      <vt:lpstr>知识点回顾 - 透视除法</vt:lpstr>
      <vt:lpstr>知识点回顾 -  透视投影函数</vt:lpstr>
      <vt:lpstr>知识点回顾 - 透视投影变换</vt:lpstr>
      <vt:lpstr>知识点回顾 - 透视投影矩阵</vt:lpstr>
      <vt:lpstr>知识点回顾 - 透视投影矩阵</vt:lpstr>
      <vt:lpstr>知识点回顾 - 阴影效果</vt:lpstr>
      <vt:lpstr>阴影效果</vt:lpstr>
      <vt:lpstr>知识点回顾</vt:lpstr>
      <vt:lpstr>大纲</vt:lpstr>
      <vt:lpstr>内容提要</vt:lpstr>
      <vt:lpstr>大纲</vt:lpstr>
      <vt:lpstr>真实感绘制</vt:lpstr>
      <vt:lpstr>光线与材质</vt:lpstr>
      <vt:lpstr>绘制方程</vt:lpstr>
      <vt:lpstr>光照模型</vt:lpstr>
      <vt:lpstr>大纲</vt:lpstr>
      <vt:lpstr>光源的描述</vt:lpstr>
      <vt:lpstr>光源的总贡献</vt:lpstr>
      <vt:lpstr>光源的颜色</vt:lpstr>
      <vt:lpstr>简单光源模型</vt:lpstr>
      <vt:lpstr>环境光</vt:lpstr>
      <vt:lpstr>点光源</vt:lpstr>
      <vt:lpstr>点光源</vt:lpstr>
      <vt:lpstr>聚光灯</vt:lpstr>
      <vt:lpstr>聚光灯</vt:lpstr>
      <vt:lpstr>远距离光源</vt:lpstr>
      <vt:lpstr>大纲</vt:lpstr>
      <vt:lpstr>Phong反射模型</vt:lpstr>
      <vt:lpstr>光源模型</vt:lpstr>
      <vt:lpstr>光照计算</vt:lpstr>
      <vt:lpstr>环境光反射</vt:lpstr>
      <vt:lpstr>漫反射</vt:lpstr>
      <vt:lpstr>漫反射</vt:lpstr>
      <vt:lpstr>衰减因子</vt:lpstr>
      <vt:lpstr>漫反射系数的影响</vt:lpstr>
      <vt:lpstr>镜面反射</vt:lpstr>
      <vt:lpstr>镜面反射</vt:lpstr>
      <vt:lpstr>镜面反射参数的影响</vt:lpstr>
      <vt:lpstr>Phong模型总结</vt:lpstr>
      <vt:lpstr>实验3.3</vt:lpstr>
      <vt:lpstr>实验三</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Ruizhen Hu</dc:creator>
  <cp:lastModifiedBy>Zn</cp:lastModifiedBy>
  <cp:revision>627</cp:revision>
  <dcterms:created xsi:type="dcterms:W3CDTF">2016-08-04T07:29:00Z</dcterms:created>
  <dcterms:modified xsi:type="dcterms:W3CDTF">2023-10-23T03:05:43Z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26FC8A2809544C488CE2C47DD90D7DF9_12</vt:lpwstr>
  </property>
  <property fmtid="{D5CDD505-2E9C-101B-9397-08002B2CF9AE}" pid="3" name="KSOProductBuildVer">
    <vt:lpwstr>2052-12.1.0.15712</vt:lpwstr>
  </property>
</Properties>
</file>